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17"/>
  </p:notesMasterIdLst>
  <p:handoutMasterIdLst>
    <p:handoutMasterId r:id="rId118"/>
  </p:handoutMasterIdLst>
  <p:sldIdLst>
    <p:sldId id="485" r:id="rId2"/>
    <p:sldId id="515" r:id="rId3"/>
    <p:sldId id="484" r:id="rId4"/>
    <p:sldId id="495" r:id="rId5"/>
    <p:sldId id="425" r:id="rId6"/>
    <p:sldId id="431" r:id="rId7"/>
    <p:sldId id="317" r:id="rId8"/>
    <p:sldId id="427" r:id="rId9"/>
    <p:sldId id="428" r:id="rId10"/>
    <p:sldId id="429" r:id="rId11"/>
    <p:sldId id="430" r:id="rId12"/>
    <p:sldId id="455" r:id="rId13"/>
    <p:sldId id="513" r:id="rId14"/>
    <p:sldId id="526" r:id="rId15"/>
    <p:sldId id="322" r:id="rId16"/>
    <p:sldId id="319" r:id="rId17"/>
    <p:sldId id="489" r:id="rId18"/>
    <p:sldId id="529" r:id="rId19"/>
    <p:sldId id="321" r:id="rId20"/>
    <p:sldId id="329" r:id="rId21"/>
    <p:sldId id="498" r:id="rId22"/>
    <p:sldId id="514" r:id="rId23"/>
    <p:sldId id="496" r:id="rId24"/>
    <p:sldId id="499" r:id="rId25"/>
    <p:sldId id="511" r:id="rId26"/>
    <p:sldId id="530" r:id="rId27"/>
    <p:sldId id="500" r:id="rId28"/>
    <p:sldId id="257" r:id="rId29"/>
    <p:sldId id="338" r:id="rId30"/>
    <p:sldId id="258" r:id="rId31"/>
    <p:sldId id="294" r:id="rId32"/>
    <p:sldId id="261" r:id="rId33"/>
    <p:sldId id="259" r:id="rId34"/>
    <p:sldId id="260" r:id="rId35"/>
    <p:sldId id="337" r:id="rId36"/>
    <p:sldId id="276" r:id="rId37"/>
    <p:sldId id="275" r:id="rId38"/>
    <p:sldId id="295" r:id="rId39"/>
    <p:sldId id="540" r:id="rId40"/>
    <p:sldId id="531" r:id="rId41"/>
    <p:sldId id="273" r:id="rId42"/>
    <p:sldId id="297" r:id="rId43"/>
    <p:sldId id="330" r:id="rId44"/>
    <p:sldId id="296" r:id="rId45"/>
    <p:sldId id="278" r:id="rId46"/>
    <p:sldId id="298" r:id="rId47"/>
    <p:sldId id="299" r:id="rId48"/>
    <p:sldId id="300" r:id="rId49"/>
    <p:sldId id="301" r:id="rId50"/>
    <p:sldId id="302" r:id="rId51"/>
    <p:sldId id="309" r:id="rId52"/>
    <p:sldId id="282" r:id="rId53"/>
    <p:sldId id="281" r:id="rId54"/>
    <p:sldId id="293" r:id="rId55"/>
    <p:sldId id="283" r:id="rId56"/>
    <p:sldId id="541" r:id="rId57"/>
    <p:sldId id="314" r:id="rId58"/>
    <p:sldId id="332" r:id="rId59"/>
    <p:sldId id="532" r:id="rId60"/>
    <p:sldId id="348" r:id="rId61"/>
    <p:sldId id="307" r:id="rId62"/>
    <p:sldId id="311" r:id="rId63"/>
    <p:sldId id="312" r:id="rId64"/>
    <p:sldId id="313" r:id="rId65"/>
    <p:sldId id="533" r:id="rId66"/>
    <p:sldId id="315" r:id="rId67"/>
    <p:sldId id="284" r:id="rId68"/>
    <p:sldId id="479" r:id="rId69"/>
    <p:sldId id="478" r:id="rId70"/>
    <p:sldId id="521" r:id="rId71"/>
    <p:sldId id="344" r:id="rId72"/>
    <p:sldId id="398" r:id="rId73"/>
    <p:sldId id="445" r:id="rId74"/>
    <p:sldId id="542" r:id="rId75"/>
    <p:sldId id="497" r:id="rId76"/>
    <p:sldId id="527" r:id="rId77"/>
    <p:sldId id="528" r:id="rId78"/>
    <p:sldId id="443" r:id="rId79"/>
    <p:sldId id="444" r:id="rId80"/>
    <p:sldId id="507" r:id="rId81"/>
    <p:sldId id="333" r:id="rId82"/>
    <p:sldId id="334" r:id="rId83"/>
    <p:sldId id="335" r:id="rId84"/>
    <p:sldId id="336" r:id="rId85"/>
    <p:sldId id="389" r:id="rId86"/>
    <p:sldId id="350" r:id="rId87"/>
    <p:sldId id="449" r:id="rId88"/>
    <p:sldId id="351" r:id="rId89"/>
    <p:sldId id="352" r:id="rId90"/>
    <p:sldId id="548" r:id="rId91"/>
    <p:sldId id="493" r:id="rId92"/>
    <p:sldId id="494" r:id="rId93"/>
    <p:sldId id="508" r:id="rId94"/>
    <p:sldId id="342" r:id="rId95"/>
    <p:sldId id="341" r:id="rId96"/>
    <p:sldId id="509" r:id="rId97"/>
    <p:sldId id="256" r:id="rId98"/>
    <p:sldId id="264" r:id="rId99"/>
    <p:sldId id="543" r:id="rId100"/>
    <p:sldId id="271" r:id="rId101"/>
    <p:sldId id="266" r:id="rId102"/>
    <p:sldId id="272" r:id="rId103"/>
    <p:sldId id="265" r:id="rId104"/>
    <p:sldId id="268" r:id="rId105"/>
    <p:sldId id="274" r:id="rId106"/>
    <p:sldId id="269" r:id="rId107"/>
    <p:sldId id="270" r:id="rId108"/>
    <p:sldId id="267" r:id="rId109"/>
    <p:sldId id="544" r:id="rId110"/>
    <p:sldId id="545" r:id="rId111"/>
    <p:sldId id="546" r:id="rId112"/>
    <p:sldId id="277" r:id="rId113"/>
    <p:sldId id="279" r:id="rId114"/>
    <p:sldId id="547" r:id="rId115"/>
    <p:sldId id="280" r:id="rId116"/>
  </p:sldIdLst>
  <p:sldSz cx="9144000" cy="6858000" type="letter"/>
  <p:notesSz cx="7315200" cy="9601200"/>
  <p:defaultTextStyle>
    <a:defPPr>
      <a:defRPr lang="en-CA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A. Harazduk" initials="JAH" lastIdx="1" clrIdx="0">
    <p:extLst>
      <p:ext uri="{19B8F6BF-5375-455C-9EA6-DF929625EA0E}">
        <p15:presenceInfo xmlns:p15="http://schemas.microsoft.com/office/powerpoint/2012/main" userId="Julie A. Harazdu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0000CC"/>
    <a:srgbClr val="0000FF"/>
    <a:srgbClr val="00B6F6"/>
    <a:srgbClr val="007254"/>
    <a:srgbClr val="0099CC"/>
    <a:srgbClr val="B2B2B2"/>
    <a:srgbClr val="7376B1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8548" autoAdjust="0"/>
  </p:normalViewPr>
  <p:slideViewPr>
    <p:cSldViewPr snapToObjects="1">
      <p:cViewPr varScale="1">
        <p:scale>
          <a:sx n="60" d="100"/>
          <a:sy n="60" d="100"/>
        </p:scale>
        <p:origin x="1412" y="44"/>
      </p:cViewPr>
      <p:guideLst>
        <p:guide orient="horz" pos="3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>
        <p:scale>
          <a:sx n="100" d="100"/>
          <a:sy n="100" d="100"/>
        </p:scale>
        <p:origin x="-780" y="217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n Trovato" userId="126f220e-3937-4704-99b1-902910097e04" providerId="ADAL" clId="{049C3502-55FA-4FAB-B4FD-5C1426E3EC86}"/>
    <pc:docChg chg="modSld">
      <pc:chgData name="Karen Trovato" userId="126f220e-3937-4704-99b1-902910097e04" providerId="ADAL" clId="{049C3502-55FA-4FAB-B4FD-5C1426E3EC86}" dt="2022-09-09T16:57:34.787" v="1" actId="729"/>
      <pc:docMkLst>
        <pc:docMk/>
      </pc:docMkLst>
      <pc:sldChg chg="mod modShow">
        <pc:chgData name="Karen Trovato" userId="126f220e-3937-4704-99b1-902910097e04" providerId="ADAL" clId="{049C3502-55FA-4FAB-B4FD-5C1426E3EC86}" dt="2022-09-09T16:57:29.666" v="0" actId="729"/>
        <pc:sldMkLst>
          <pc:docMk/>
          <pc:sldMk cId="0" sldId="443"/>
        </pc:sldMkLst>
      </pc:sldChg>
      <pc:sldChg chg="mod modShow">
        <pc:chgData name="Karen Trovato" userId="126f220e-3937-4704-99b1-902910097e04" providerId="ADAL" clId="{049C3502-55FA-4FAB-B4FD-5C1426E3EC86}" dt="2022-09-09T16:57:34.787" v="1" actId="729"/>
        <pc:sldMkLst>
          <pc:docMk/>
          <pc:sldMk cId="0" sldId="44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B67111B4-AFCE-4C1D-82B4-B79067577BD2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094998DE-1931-4304-A9E6-CAE5601DFBCA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45E558-0AD0-492F-809A-E41BD1113A05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8D3881-25F8-4A8E-BA4B-653D2FED8346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5BE753-3FC7-4D40-A656-40C411A26F8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333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45E558-0AD0-492F-809A-E41BD1113A05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7060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5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55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86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75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variable types take</a:t>
            </a:r>
            <a:r>
              <a:rPr lang="en-US" baseline="0" dirty="0"/>
              <a:t> up different amounts of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73169-4E5C-4C1B-A7AD-AAC28EF457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1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4C0EA2-E6DD-413F-A7A4-E193C37A484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CA86D-D9EE-47E9-AFD4-CAB75141A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65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CA86D-D9EE-47E9-AFD4-CAB75141A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454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CA86D-D9EE-47E9-AFD4-CAB75141AC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02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08DE7F-4A11-4971-84CF-44F4D90C02C1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8358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128A90-AF86-4A60-AAF9-4B2C820B7FBA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7820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1119F2-2A5E-4443-8278-CA769301E97E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91698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3BB55C-B51B-4215-BDB9-18A6CB3A4A12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3F2AFD-3647-491D-8F59-E22B33C86D61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0591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374505-6153-4DED-A629-B945DAB42D24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51BA8-947A-47E9-B4B9-9BA0ECF53A74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B037EC-8995-4E51-897C-ACB0075A74A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4731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14C1D-431C-4B1C-BD85-3F31F530D096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618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731FEF36-D86E-44A4-BC8C-699484E7CA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5E96BA-1921-4F24-AAA7-A332C4CF163E}" type="slidenum">
              <a:rPr lang="en-CA" altLang="en-US" smtClean="0"/>
              <a:pPr/>
              <a:t>81</a:t>
            </a:fld>
            <a:endParaRPr lang="en-CA" altLang="en-US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B15F8A41-5EA5-4A62-B755-77DA5AC4CC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F7BA12A8-8470-4CBC-9DF3-F0D80E6A4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D7A09C71-C7C8-4C37-8948-08E05926C1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CCC080-D6C1-4B73-947D-E1FB0E520F9A}" type="slidenum">
              <a:rPr lang="en-CA" altLang="en-US" smtClean="0"/>
              <a:pPr/>
              <a:t>84</a:t>
            </a:fld>
            <a:endParaRPr lang="en-CA" altLang="en-US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6FD12B5D-7A7E-40AE-B6D2-CC9C2F6ACE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DB5EFB32-AFAD-46BB-BA17-2A08AF277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14C1D-431C-4B1C-BD85-3F31F530D096}" type="slidenum">
              <a:rPr lang="en-CA" smtClean="0"/>
              <a:pPr>
                <a:defRPr/>
              </a:pPr>
              <a:t>85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8E06FE-AA6E-43E1-9FE7-737D6431D2BA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AD73B-0260-4176-9874-05AB4B410CCF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4F0D52-FC9F-40EE-9202-2AD7CD67D9FA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622A9B-7045-45C5-B324-F12B40DA8EAC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783FB0-056B-41DD-984E-D803351F23D0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6048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FAFF61-C4B1-4854-AB77-04D799D05650}" type="slidenum">
              <a:rPr lang="en-CA" smtClean="0"/>
              <a:pPr>
                <a:defRPr/>
              </a:pPr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80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3B664B-4D94-4014-8A73-2C4B17172224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30AD8E6E-5492-4D30-A453-38B02DCC32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620F9D4-8FF1-4EC0-A10B-21E12C6821E6}" type="slidenum">
              <a:rPr lang="en-CA" altLang="en-US" smtClean="0"/>
              <a:pPr/>
              <a:t>96</a:t>
            </a:fld>
            <a:endParaRPr lang="en-CA" altLang="en-US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96BE67A7-2924-40EE-A6D7-065788BC6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2749F16-CA4B-4CAE-A990-A0572F7045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11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C5CA1E-EF9A-4064-AD00-79B3B956DB07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45E558-0AD0-492F-809A-E41BD1113A05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6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29A540-8F9F-46C7-B02B-1D1A142DD82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728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6604AA-EE8F-4BBD-977D-DCF36506835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30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B8DFE-34EF-49E7-A9FA-FE6AB8A1A21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Rectangle 30" descr="Pink tissue paper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914400"/>
            <a:ext cx="7086600" cy="2286000"/>
          </a:xfrm>
        </p:spPr>
        <p:txBody>
          <a:bodyPr wrap="none" anchor="ctr"/>
          <a:lstStyle>
            <a:lvl1pPr>
              <a:defRPr sz="6600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34" name="Rectangle 38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200400"/>
            <a:ext cx="6629400" cy="1905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AFD9268-FC17-85D9-ADB9-D8F6E639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FB8737-DB57-4D1A-9A7C-614DBD96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755973-454D-C591-9DC8-EDD270BC1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FB8737-DB57-4D1A-9A7C-614DBD96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076450" cy="5945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03213"/>
            <a:ext cx="6076950" cy="5945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018643-D87A-4AF3-81D6-6F4E599B72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902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00CC"/>
              </a:buClr>
              <a:buSzPct val="80000"/>
              <a:buFont typeface="Wingdings" pitchFamily="2" charset="2"/>
              <a:buChar char="q"/>
              <a:defRPr/>
            </a:lvl1pPr>
            <a:lvl2pPr>
              <a:buClr>
                <a:srgbClr val="0000CC"/>
              </a:buClr>
              <a:defRPr/>
            </a:lvl2pPr>
            <a:lvl3pPr>
              <a:buClr>
                <a:srgbClr val="0000CC"/>
              </a:buClr>
              <a:defRPr/>
            </a:lvl3pPr>
            <a:lvl4pPr>
              <a:buClr>
                <a:srgbClr val="0000CC"/>
              </a:buClr>
              <a:defRPr/>
            </a:lvl4pPr>
            <a:lvl5pPr>
              <a:buClr>
                <a:srgbClr val="0000C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F88D3F-B417-9760-2FC1-E6614A24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7FAB0AB-09A8-4AE1-A972-2C3BD8AEFAC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BF460D-9893-25C8-EEBE-57079697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AFB8737-DB57-4D1A-9A7C-614DBD9690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13" y="16764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7263" y="1676400"/>
            <a:ext cx="407193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293487-90F2-AF70-701D-FF94BB54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AFB8737-DB57-4D1A-9A7C-614DBD9690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407F190-3C2D-ABF8-26D5-0B98DCB95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AFB8737-DB57-4D1A-9A7C-614DBD9690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8559A6E-7330-BCAA-D3E5-54E69F83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0AFB8737-DB57-4D1A-9A7C-614DBD96906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A2BA0CF-66D1-3DB6-1D3C-D8C64C0D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FB8737-DB57-4D1A-9A7C-614DBD9690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F2B62B-3E9F-DE5E-2AC3-9275069F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AFB8737-DB57-4D1A-9A7C-614DBD96906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A2891-FBD8-2376-8142-2AD067ECE9C6}"/>
              </a:ext>
            </a:extLst>
          </p:cNvPr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CA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0AFB8737-DB57-4D1A-9A7C-614DBD9690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3213"/>
            <a:ext cx="8305800" cy="99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4513" y="1676400"/>
            <a:ext cx="829468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B186615-CEC3-A382-6FDA-E6EC4A9DD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7FAB0AB-09A8-4AE1-A972-2C3BD8AEFAC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2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ransition spd="med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CC"/>
          </a:solidFill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CC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CC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CC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CC"/>
          </a:solidFill>
          <a:latin typeface="Comic Sans MS" pitchFamily="66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A5002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80000"/>
        <a:buFont typeface="Wingdings" pitchFamily="2" charset="2"/>
        <a:buChar char="q"/>
        <a:defRPr sz="28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Arial" panose="020B060402020202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A5002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Review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Box Design</a:t>
            </a:r>
          </a:p>
          <a:p>
            <a:r>
              <a:rPr lang="en-US" dirty="0"/>
              <a:t>Programmer-Defined Functions</a:t>
            </a:r>
          </a:p>
          <a:p>
            <a:r>
              <a:rPr lang="en-US" dirty="0"/>
              <a:t>Parameters in Functions</a:t>
            </a:r>
          </a:p>
          <a:p>
            <a:r>
              <a:rPr lang="en-US" dirty="0"/>
              <a:t>Function Call</a:t>
            </a:r>
          </a:p>
          <a:p>
            <a:r>
              <a:rPr lang="en-US" dirty="0"/>
              <a:t>Call-By-Reference </a:t>
            </a:r>
          </a:p>
          <a:p>
            <a:r>
              <a:rPr lang="en-US" dirty="0"/>
              <a:t>void Functions</a:t>
            </a:r>
          </a:p>
          <a:p>
            <a:r>
              <a:rPr lang="en-US" dirty="0"/>
              <a:t>Overloading Function Names</a:t>
            </a:r>
          </a:p>
          <a:p>
            <a:r>
              <a:rPr lang="en-US" dirty="0"/>
              <a:t>Default 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AC021-5230-6751-DC5D-4FB3AF21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18643-D87A-4AF3-81D6-6F4E599B72C7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Content Placeholder 3" descr="function_exampl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303213"/>
            <a:ext cx="5973763" cy="6327775"/>
          </a:xfrm>
        </p:spPr>
      </p:pic>
      <p:sp>
        <p:nvSpPr>
          <p:cNvPr id="13315" name="TextBox 11"/>
          <p:cNvSpPr txBox="1">
            <a:spLocks noChangeArrowheads="1"/>
          </p:cNvSpPr>
          <p:nvPr/>
        </p:nvSpPr>
        <p:spPr bwMode="auto">
          <a:xfrm>
            <a:off x="5562600" y="1752600"/>
            <a:ext cx="3352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 err="1"/>
              <a:t>number_par</a:t>
            </a:r>
            <a:r>
              <a:rPr lang="en-US" sz="2000" dirty="0"/>
              <a:t> set to 2</a:t>
            </a:r>
            <a:br>
              <a:rPr lang="en-US" sz="2000" dirty="0"/>
            </a:br>
            <a:r>
              <a:rPr lang="en-US" sz="2000" b="1" dirty="0" err="1"/>
              <a:t>price_par</a:t>
            </a:r>
            <a:r>
              <a:rPr lang="en-US" sz="2000" b="1" dirty="0"/>
              <a:t> </a:t>
            </a:r>
            <a:r>
              <a:rPr lang="en-US" sz="2000" dirty="0"/>
              <a:t>set to 10.10</a:t>
            </a:r>
          </a:p>
          <a:p>
            <a:r>
              <a:rPr lang="en-US" sz="2000" dirty="0"/>
              <a:t>So</a:t>
            </a:r>
          </a:p>
          <a:p>
            <a:r>
              <a:rPr lang="en-US" sz="2000" b="1" dirty="0"/>
              <a:t>subtotal =</a:t>
            </a:r>
            <a:r>
              <a:rPr lang="en-US" sz="2000" dirty="0"/>
              <a:t> 20.20</a:t>
            </a:r>
          </a:p>
        </p:txBody>
      </p:sp>
      <p:cxnSp>
        <p:nvCxnSpPr>
          <p:cNvPr id="13316" name="Straight Arrow Connector 21"/>
          <p:cNvCxnSpPr>
            <a:cxnSpLocks noChangeShapeType="1"/>
            <a:stCxn id="13315" idx="1"/>
          </p:cNvCxnSpPr>
          <p:nvPr/>
        </p:nvCxnSpPr>
        <p:spPr bwMode="auto">
          <a:xfrm flipH="1">
            <a:off x="3657600" y="2414320"/>
            <a:ext cx="1905000" cy="3529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17" name="TextBox 22"/>
          <p:cNvSpPr txBox="1">
            <a:spLocks noChangeArrowheads="1"/>
          </p:cNvSpPr>
          <p:nvPr/>
        </p:nvSpPr>
        <p:spPr bwMode="auto">
          <a:xfrm>
            <a:off x="5334000" y="3962400"/>
            <a:ext cx="3581400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/>
              <a:t>Returns:</a:t>
            </a:r>
            <a:endParaRPr lang="en-US" sz="2000" dirty="0"/>
          </a:p>
          <a:p>
            <a:r>
              <a:rPr lang="en-US" sz="2000" b="1" dirty="0"/>
              <a:t>(subtotal + subtotal * TAX_RATE) </a:t>
            </a:r>
            <a:r>
              <a:rPr lang="en-US" sz="2000" dirty="0"/>
              <a:t>= </a:t>
            </a:r>
          </a:p>
          <a:p>
            <a:r>
              <a:rPr lang="en-US" sz="2000" b="1" dirty="0"/>
              <a:t>(20.20+20.20*0.05) </a:t>
            </a:r>
            <a:r>
              <a:rPr lang="en-US" sz="2000" dirty="0"/>
              <a:t>or </a:t>
            </a:r>
            <a:r>
              <a:rPr lang="en-US" sz="2000" b="1" dirty="0"/>
              <a:t>21.21</a:t>
            </a:r>
            <a:r>
              <a:rPr lang="en-US" sz="2000" dirty="0"/>
              <a:t>.</a:t>
            </a:r>
          </a:p>
        </p:txBody>
      </p:sp>
      <p:cxnSp>
        <p:nvCxnSpPr>
          <p:cNvPr id="13318" name="Straight Arrow Connector 27"/>
          <p:cNvCxnSpPr>
            <a:cxnSpLocks noChangeShapeType="1"/>
            <a:stCxn id="13317" idx="1"/>
          </p:cNvCxnSpPr>
          <p:nvPr/>
        </p:nvCxnSpPr>
        <p:spPr bwMode="auto">
          <a:xfrm flipH="1">
            <a:off x="4191000" y="4624120"/>
            <a:ext cx="1143000" cy="1624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AB810-E8F9-8983-66BB-5F43EE51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3359BA-68CE-44D2-908F-92AA2B5CB8E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Original Power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𝑏𝑎𝑠𝑒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3359BA-68CE-44D2-908F-92AA2B5CB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974A1-276C-4766-B478-BC6CCDD51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 power(int base, int exponent) {</a:t>
            </a:r>
          </a:p>
          <a:p>
            <a:pPr marL="0" indent="0">
              <a:buNone/>
            </a:pPr>
            <a:r>
              <a:rPr lang="en-US" dirty="0"/>
              <a:t>	int result = 1; 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for (int i = 1; i &lt;= exponent; i++) { </a:t>
            </a:r>
          </a:p>
          <a:p>
            <a:pPr marL="0" indent="0">
              <a:buNone/>
            </a:pPr>
            <a:r>
              <a:rPr lang="en-US" dirty="0"/>
              <a:t>		result = result * base;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  <a:p>
            <a:pPr marL="0" indent="0">
              <a:buNone/>
            </a:pPr>
            <a:r>
              <a:rPr lang="en-US" dirty="0"/>
              <a:t>	return(result);   // if </a:t>
            </a:r>
            <a:r>
              <a:rPr lang="en-US" dirty="0" err="1"/>
              <a:t>exp</a:t>
            </a:r>
            <a:r>
              <a:rPr lang="en-US" dirty="0"/>
              <a:t> == 0, we can just return 1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6E4EF-7E20-4135-9E2B-97EED09A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8358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Must have:</a:t>
            </a:r>
          </a:p>
          <a:p>
            <a:r>
              <a:rPr lang="en-US" dirty="0"/>
              <a:t>Stopping case, sometimes called 'base case'</a:t>
            </a:r>
          </a:p>
          <a:p>
            <a:endParaRPr lang="en-US" dirty="0"/>
          </a:p>
          <a:p>
            <a:r>
              <a:rPr lang="en-US" dirty="0"/>
              <a:t>Simplified recursive calls – each new call must bring us closer to reaching base case(s)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1921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F51D-ADDD-4E29-B34A-A4E2A6B3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calculation, another way to look at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650D-5CF4-470A-AA84-B2B2D95F9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2 </a:t>
            </a:r>
            <a:r>
              <a:rPr lang="en-US" baseline="30000" dirty="0"/>
              <a:t>5</a:t>
            </a:r>
            <a:r>
              <a:rPr lang="en-US" dirty="0"/>
              <a:t>	= 2 * 2 * 2 * 2 *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also say 2 </a:t>
            </a:r>
            <a:r>
              <a:rPr lang="en-US" baseline="30000" dirty="0"/>
              <a:t>5  </a:t>
            </a:r>
            <a:r>
              <a:rPr lang="en-US" dirty="0"/>
              <a:t>= </a:t>
            </a:r>
          </a:p>
          <a:p>
            <a:pPr marL="0" indent="0">
              <a:buNone/>
            </a:pPr>
            <a:r>
              <a:rPr lang="en-US" dirty="0"/>
              <a:t>				2 * 2</a:t>
            </a:r>
            <a:r>
              <a:rPr lang="en-US" baseline="30000" dirty="0"/>
              <a:t> 4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And we know:</a:t>
            </a:r>
          </a:p>
          <a:p>
            <a:pPr marL="0" indent="0">
              <a:buNone/>
            </a:pPr>
            <a:r>
              <a:rPr lang="en-US" dirty="0"/>
              <a:t>				2 </a:t>
            </a:r>
            <a:r>
              <a:rPr lang="en-US" baseline="30000" dirty="0"/>
              <a:t>0  </a:t>
            </a:r>
            <a:r>
              <a:rPr lang="en-US" dirty="0"/>
              <a:t>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F159B-E930-4D27-BAFB-F2014B60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37273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Alternate power (pow) function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5AAF-81CE-4480-BF37-FDDC1E4A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power(int base, int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if(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&gt;0)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(base * power(base,expon-1)); 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1;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// any base with 0 as exponent = 1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103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6CB4A0-7444-4CCE-88C7-4DBD9000A782}"/>
              </a:ext>
            </a:extLst>
          </p:cNvPr>
          <p:cNvGrpSpPr/>
          <p:nvPr/>
        </p:nvGrpSpPr>
        <p:grpSpPr>
          <a:xfrm>
            <a:off x="628650" y="2523961"/>
            <a:ext cx="8255702" cy="905040"/>
            <a:chOff x="838200" y="1873298"/>
            <a:chExt cx="11007602" cy="19232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55565-C1DB-470E-A348-C730503C7E31}"/>
                </a:ext>
              </a:extLst>
            </p:cNvPr>
            <p:cNvSpPr/>
            <p:nvPr/>
          </p:nvSpPr>
          <p:spPr>
            <a:xfrm>
              <a:off x="838200" y="2824957"/>
              <a:ext cx="10991850" cy="971550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6C8D38-AA40-439B-A737-DD5311204AAC}"/>
                </a:ext>
              </a:extLst>
            </p:cNvPr>
            <p:cNvSpPr txBox="1"/>
            <p:nvPr/>
          </p:nvSpPr>
          <p:spPr>
            <a:xfrm>
              <a:off x="9158494" y="1873298"/>
              <a:ext cx="2687308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Recursive case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14F7A1-8200-4743-B98F-09E8B0BD2987}"/>
              </a:ext>
            </a:extLst>
          </p:cNvPr>
          <p:cNvGrpSpPr/>
          <p:nvPr/>
        </p:nvGrpSpPr>
        <p:grpSpPr>
          <a:xfrm>
            <a:off x="576411" y="3841688"/>
            <a:ext cx="8243888" cy="465773"/>
            <a:chOff x="838200" y="3886200"/>
            <a:chExt cx="10991850" cy="9715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4F4BD6-A471-431E-8D2F-7904351E6255}"/>
                </a:ext>
              </a:extLst>
            </p:cNvPr>
            <p:cNvSpPr/>
            <p:nvPr/>
          </p:nvSpPr>
          <p:spPr>
            <a:xfrm>
              <a:off x="838200" y="3886200"/>
              <a:ext cx="10991850" cy="97155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22793-9D8D-426F-A019-201B7FD1C73C}"/>
                </a:ext>
              </a:extLst>
            </p:cNvPr>
            <p:cNvSpPr txBox="1"/>
            <p:nvPr/>
          </p:nvSpPr>
          <p:spPr>
            <a:xfrm>
              <a:off x="9010452" y="3937179"/>
              <a:ext cx="2819598" cy="7703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Stop (base) 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348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1639-E313-4FA2-A9FB-9FA3FA9D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(N!)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FEEB-2F3B-4DF7-A9D4-EB75A4B90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	5! = 5*4*3*2*1</a:t>
            </a:r>
          </a:p>
          <a:p>
            <a:endParaRPr lang="en-US" dirty="0"/>
          </a:p>
          <a:p>
            <a:r>
              <a:rPr lang="en-US" dirty="0"/>
              <a:t>So…</a:t>
            </a:r>
          </a:p>
          <a:p>
            <a:pPr lvl="1"/>
            <a:r>
              <a:rPr lang="en-US" dirty="0"/>
              <a:t>N! = N*(N-1)*(N-2)… *(1)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9362B-D9CB-43B9-B831-B981D7D9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13674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6395-E93C-4B55-991C-E0367723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Factorial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FF982-2C9D-4422-AA8A-010BE88EB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fact (int x) {</a:t>
            </a:r>
          </a:p>
          <a:p>
            <a:pPr marL="0" indent="0">
              <a:buNone/>
            </a:pPr>
            <a:r>
              <a:rPr lang="en-US" dirty="0"/>
              <a:t>	int result = 1;</a:t>
            </a:r>
          </a:p>
          <a:p>
            <a:pPr marL="0" indent="0">
              <a:buNone/>
            </a:pPr>
            <a:r>
              <a:rPr lang="nn-NO" dirty="0"/>
              <a:t>	for (int i = x; i &gt; 1; i--) </a:t>
            </a:r>
          </a:p>
          <a:p>
            <a:pPr marL="0" indent="0">
              <a:buNone/>
            </a:pPr>
            <a:r>
              <a:rPr lang="nn-NO" dirty="0"/>
              <a:t>		</a:t>
            </a:r>
            <a:r>
              <a:rPr lang="en-US" dirty="0"/>
              <a:t>result *= i;</a:t>
            </a:r>
          </a:p>
          <a:p>
            <a:pPr marL="0" indent="0">
              <a:buNone/>
            </a:pPr>
            <a:r>
              <a:rPr lang="en-US" dirty="0"/>
              <a:t>	return(result);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nn-NO" dirty="0"/>
              <a:t>// example for x = 5:      5*4*3*2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4CBD2-F9ED-4621-AC8F-523D978C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105</a:t>
            </a:fld>
            <a:endParaRPr lang="en-US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B8F2554B-2B96-4182-87FF-BCECCB8918CE}"/>
              </a:ext>
            </a:extLst>
          </p:cNvPr>
          <p:cNvSpPr/>
          <p:nvPr/>
        </p:nvSpPr>
        <p:spPr>
          <a:xfrm>
            <a:off x="5149421" y="2057400"/>
            <a:ext cx="3569277" cy="287644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Define a base and incremental part of the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1546518364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91639-E313-4FA2-A9FB-9FA3FA9D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(N!) – Recursive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FEEB-2F3B-4DF7-A9D4-EB75A4B90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case:</a:t>
            </a:r>
          </a:p>
          <a:p>
            <a:pPr marL="0" indent="0">
              <a:buNone/>
            </a:pPr>
            <a:r>
              <a:rPr lang="en-US" dirty="0"/>
              <a:t>	N*Factorial(N-1)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 case?</a:t>
            </a:r>
          </a:p>
          <a:p>
            <a:pPr lvl="1"/>
            <a:r>
              <a:rPr lang="en-US" dirty="0"/>
              <a:t>1!   equals 1</a:t>
            </a:r>
          </a:p>
          <a:p>
            <a:pPr lvl="1"/>
            <a:r>
              <a:rPr lang="en-US" dirty="0"/>
              <a:t>When N=1, stop multiplying!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9362B-D9CB-43B9-B831-B981D7D9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630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09F32-4E76-4169-B86B-B44A8437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them together to get: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A9F02-17C4-4A29-B61C-A1B067EAC6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int fact(int n)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        if(n == 1)</a:t>
            </a:r>
          </a:p>
          <a:p>
            <a:pPr marL="0" indent="0">
              <a:buNone/>
            </a:pPr>
            <a:r>
              <a:rPr lang="en-US" sz="2000" dirty="0"/>
              <a:t>                return(1);</a:t>
            </a:r>
          </a:p>
          <a:p>
            <a:pPr marL="0" indent="0">
              <a:buNone/>
            </a:pPr>
            <a:r>
              <a:rPr lang="en-US" sz="2000" dirty="0"/>
              <a:t>        else // not really needed</a:t>
            </a:r>
          </a:p>
          <a:p>
            <a:pPr marL="0" indent="0">
              <a:buNone/>
            </a:pPr>
            <a:r>
              <a:rPr lang="en-US" sz="2000" dirty="0"/>
              <a:t>                return(n*fact(n-1));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53C071-E7E3-447D-B712-BED6881D2A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main()</a:t>
            </a:r>
          </a:p>
          <a:p>
            <a:pPr marL="0" indent="0">
              <a:buNone/>
            </a:pPr>
            <a:r>
              <a:rPr lang="en-US" sz="2200" dirty="0"/>
              <a:t>{</a:t>
            </a:r>
          </a:p>
          <a:p>
            <a:pPr marL="0" indent="0">
              <a:buNone/>
            </a:pPr>
            <a:r>
              <a:rPr lang="en-US" sz="2200" dirty="0"/>
              <a:t>	int </a:t>
            </a:r>
            <a:r>
              <a:rPr lang="en-US" sz="2200" dirty="0" err="1"/>
              <a:t>num</a:t>
            </a:r>
            <a:r>
              <a:rPr lang="en-US" sz="2200" dirty="0"/>
              <a:t> = 5;</a:t>
            </a:r>
          </a:p>
          <a:p>
            <a:pPr marL="0" indent="0">
              <a:buNone/>
            </a:pPr>
            <a:r>
              <a:rPr lang="en-US" sz="2200" dirty="0"/>
              <a:t>	cout &lt;&lt; </a:t>
            </a:r>
            <a:r>
              <a:rPr lang="en-US" sz="2200" dirty="0" err="1"/>
              <a:t>num</a:t>
            </a:r>
            <a:r>
              <a:rPr lang="en-US" sz="2200" dirty="0"/>
              <a:t>;</a:t>
            </a:r>
          </a:p>
          <a:p>
            <a:pPr marL="0" indent="0">
              <a:buNone/>
            </a:pPr>
            <a:r>
              <a:rPr lang="en-US" sz="2200" dirty="0"/>
              <a:t>	cout  &lt;&lt; " factorial = " ;</a:t>
            </a:r>
          </a:p>
          <a:p>
            <a:pPr marL="0" indent="0">
              <a:buNone/>
            </a:pPr>
            <a:r>
              <a:rPr lang="en-US" sz="2200" dirty="0"/>
              <a:t>	cout &lt;&lt; fact(num);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err="1"/>
              <a:t>cout</a:t>
            </a:r>
            <a:r>
              <a:rPr lang="en-US" sz="2200" dirty="0"/>
              <a:t> &lt;&lt; endl;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5 factorial = 120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F67A2-A166-41D3-A4BB-A7C5869B1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107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8F2762-506A-4598-AC37-41D6EC433DB0}"/>
              </a:ext>
            </a:extLst>
          </p:cNvPr>
          <p:cNvCxnSpPr>
            <a:stCxn id="2" idx="2"/>
          </p:cNvCxnSpPr>
          <p:nvPr/>
        </p:nvCxnSpPr>
        <p:spPr>
          <a:xfrm>
            <a:off x="4572000" y="2125266"/>
            <a:ext cx="0" cy="34992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2BA9C6A-40AD-41F1-8B68-71A948AA2180}"/>
              </a:ext>
            </a:extLst>
          </p:cNvPr>
          <p:cNvGrpSpPr/>
          <p:nvPr/>
        </p:nvGrpSpPr>
        <p:grpSpPr>
          <a:xfrm>
            <a:off x="636588" y="2156611"/>
            <a:ext cx="3935412" cy="970980"/>
            <a:chOff x="779830" y="3074167"/>
            <a:chExt cx="11131044" cy="155276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06DF4-1F20-4980-89E4-8632596CDD73}"/>
                </a:ext>
              </a:extLst>
            </p:cNvPr>
            <p:cNvSpPr/>
            <p:nvPr/>
          </p:nvSpPr>
          <p:spPr>
            <a:xfrm>
              <a:off x="779830" y="4025126"/>
              <a:ext cx="10991849" cy="6018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4B8B6A-ED64-44AA-AC28-458106E0532C}"/>
                </a:ext>
              </a:extLst>
            </p:cNvPr>
            <p:cNvSpPr txBox="1"/>
            <p:nvPr/>
          </p:nvSpPr>
          <p:spPr>
            <a:xfrm>
              <a:off x="7600347" y="3074167"/>
              <a:ext cx="4310527" cy="1033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FF0000"/>
                  </a:solidFill>
                </a:rPr>
                <a:t>Stop(base) case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B6FF180-657B-4AF7-89E1-02439FECA768}"/>
              </a:ext>
            </a:extLst>
          </p:cNvPr>
          <p:cNvGrpSpPr/>
          <p:nvPr/>
        </p:nvGrpSpPr>
        <p:grpSpPr>
          <a:xfrm>
            <a:off x="655453" y="3484084"/>
            <a:ext cx="3886200" cy="1203911"/>
            <a:chOff x="914399" y="4066379"/>
            <a:chExt cx="5181600" cy="160521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08570D-AF77-402C-A3EE-D1FDAAC84873}"/>
                </a:ext>
              </a:extLst>
            </p:cNvPr>
            <p:cNvSpPr/>
            <p:nvPr/>
          </p:nvSpPr>
          <p:spPr>
            <a:xfrm>
              <a:off x="914399" y="4066379"/>
              <a:ext cx="5181600" cy="758402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BD7B35-ED91-4B2F-AE23-86D35B869ED2}"/>
                </a:ext>
              </a:extLst>
            </p:cNvPr>
            <p:cNvSpPr txBox="1"/>
            <p:nvPr/>
          </p:nvSpPr>
          <p:spPr>
            <a:xfrm>
              <a:off x="4327421" y="4809819"/>
              <a:ext cx="1730477" cy="86177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00B050"/>
                  </a:solidFill>
                </a:rPr>
                <a:t>Recursive case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1399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406" y="3662363"/>
            <a:ext cx="3086100" cy="1752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2) What does </a:t>
            </a:r>
            <a:br>
              <a:rPr lang="en-US" b="1" dirty="0"/>
            </a:br>
            <a:r>
              <a:rPr lang="en-US" b="1" dirty="0"/>
              <a:t>this code produce if the user enters</a:t>
            </a:r>
            <a:br>
              <a:rPr lang="en-US" b="1" dirty="0"/>
            </a:br>
            <a:r>
              <a:rPr lang="en-US" b="1" dirty="0"/>
              <a:t>4?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080" y="1143000"/>
            <a:ext cx="5825359" cy="48577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funcC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a);</a:t>
            </a:r>
          </a:p>
          <a:p>
            <a:pPr marL="0" indent="0">
              <a:buNone/>
            </a:pP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 {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a;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"Enter a number: ";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&gt;&gt; a;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funcC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5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funcC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(int b) {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if(b==0)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b + 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funcC</a:t>
            </a:r>
            <a:r>
              <a:rPr lang="en-US" sz="1500" b="1">
                <a:latin typeface="Courier New" panose="02070309020205020404" pitchFamily="49" charset="0"/>
                <a:cs typeface="Courier New" panose="02070309020205020404" pitchFamily="49" charset="0"/>
              </a:rPr>
              <a:t>(b-1</a:t>
            </a: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108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1649DB-1EBD-436D-A73D-4E9BAFC2D73E}"/>
              </a:ext>
            </a:extLst>
          </p:cNvPr>
          <p:cNvSpPr txBox="1">
            <a:spLocks/>
          </p:cNvSpPr>
          <p:nvPr/>
        </p:nvSpPr>
        <p:spPr>
          <a:xfrm>
            <a:off x="5386388" y="1609725"/>
            <a:ext cx="3236118" cy="128349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1</a:t>
            </a:r>
            <a:r>
              <a:rPr lang="en-US" sz="3300" b="1"/>
              <a:t>) Identify </a:t>
            </a:r>
            <a:r>
              <a:rPr lang="en-US" sz="3300" b="1" dirty="0"/>
              <a:t>the key parts of the recursive function</a:t>
            </a:r>
          </a:p>
        </p:txBody>
      </p:sp>
    </p:spTree>
    <p:extLst>
      <p:ext uri="{BB962C8B-B14F-4D97-AF65-F5344CB8AC3E}">
        <p14:creationId xmlns:p14="http://schemas.microsoft.com/office/powerpoint/2010/main" val="1108890287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1DB988-56ED-48FA-B7E9-D3EE874F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efficiency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E49B95-DA8D-408B-B7FC-34DF1653B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Reality</a:t>
            </a:r>
            <a:r>
              <a:rPr lang="en-US" dirty="0"/>
              <a:t>:</a:t>
            </a:r>
          </a:p>
          <a:p>
            <a:r>
              <a:rPr lang="en-US" dirty="0"/>
              <a:t>Function calls are 'expensive' (take more time)</a:t>
            </a:r>
          </a:p>
          <a:p>
            <a:endParaRPr lang="en-US" dirty="0"/>
          </a:p>
          <a:p>
            <a:r>
              <a:rPr lang="en-US" dirty="0"/>
              <a:t>When a simple function can be performed with a loop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Use the loop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52790-491C-4394-A0A9-A8A077A0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361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ontent Placeholder 3" descr="function_exampl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303213"/>
            <a:ext cx="5973763" cy="6327775"/>
          </a:xfrm>
        </p:spPr>
      </p:pic>
      <p:sp>
        <p:nvSpPr>
          <p:cNvPr id="14339" name="TextBox 6"/>
          <p:cNvSpPr txBox="1">
            <a:spLocks noChangeArrowheads="1"/>
          </p:cNvSpPr>
          <p:nvPr/>
        </p:nvSpPr>
        <p:spPr bwMode="auto">
          <a:xfrm>
            <a:off x="5181600" y="2895600"/>
            <a:ext cx="3810000" cy="22467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21.21 is returned to where the function was </a:t>
            </a:r>
            <a:r>
              <a:rPr lang="en-US" sz="2000" b="1" dirty="0">
                <a:solidFill>
                  <a:srgbClr val="0000CC"/>
                </a:solidFill>
              </a:rPr>
              <a:t>called</a:t>
            </a:r>
            <a:r>
              <a:rPr lang="en-US" sz="2000" dirty="0"/>
              <a:t>. </a:t>
            </a:r>
          </a:p>
          <a:p>
            <a:r>
              <a:rPr lang="en-US" sz="2000" b="1" dirty="0" err="1"/>
              <a:t>total_cost</a:t>
            </a:r>
            <a:r>
              <a:rPr lang="en-US" sz="2000" b="1" dirty="0"/>
              <a:t> (number, price) </a:t>
            </a:r>
            <a:r>
              <a:rPr lang="en-US" sz="2000" dirty="0"/>
              <a:t>is replaced by the return value of </a:t>
            </a:r>
            <a:r>
              <a:rPr lang="en-US" sz="2000" b="1" dirty="0"/>
              <a:t>21.21</a:t>
            </a:r>
          </a:p>
          <a:p>
            <a:r>
              <a:rPr lang="en-US" sz="2000" dirty="0"/>
              <a:t>So</a:t>
            </a:r>
            <a:br>
              <a:rPr lang="en-US" sz="2000" dirty="0"/>
            </a:br>
            <a:r>
              <a:rPr lang="en-US" sz="2000" b="1" dirty="0"/>
              <a:t>bill</a:t>
            </a:r>
            <a:r>
              <a:rPr lang="en-US" sz="2000" dirty="0"/>
              <a:t> = 21.21</a:t>
            </a:r>
          </a:p>
        </p:txBody>
      </p:sp>
      <p:sp>
        <p:nvSpPr>
          <p:cNvPr id="14340" name="Curved Left Arrow 7"/>
          <p:cNvSpPr>
            <a:spLocks noChangeArrowheads="1"/>
          </p:cNvSpPr>
          <p:nvPr/>
        </p:nvSpPr>
        <p:spPr bwMode="auto">
          <a:xfrm flipV="1">
            <a:off x="4114800" y="3581400"/>
            <a:ext cx="1066800" cy="2895600"/>
          </a:xfrm>
          <a:prstGeom prst="curvedLeftArrow">
            <a:avLst>
              <a:gd name="adj1" fmla="val 24994"/>
              <a:gd name="adj2" fmla="val 50001"/>
              <a:gd name="adj3" fmla="val 25000"/>
            </a:avLst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99004E-6347-2B13-2E6E-6E688FFC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Recursion </a:t>
            </a:r>
            <a:r>
              <a:rPr lang="en-US" u="sng" dirty="0"/>
              <a:t>really</a:t>
            </a:r>
            <a:r>
              <a:rPr lang="en-US" dirty="0"/>
              <a:t> 'worth it'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A689-D602-4363-A28C-CE4BF7D07AF1}"/>
              </a:ext>
            </a:extLst>
          </p:cNvPr>
          <p:cNvSpPr txBox="1"/>
          <p:nvPr/>
        </p:nvSpPr>
        <p:spPr>
          <a:xfrm>
            <a:off x="628650" y="2226469"/>
            <a:ext cx="84224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When you are in more advanced courses</a:t>
            </a:r>
          </a:p>
          <a:p>
            <a:endParaRPr lang="en-US" sz="1800" b="1" dirty="0"/>
          </a:p>
          <a:p>
            <a:r>
              <a:rPr lang="en-US" sz="1800" dirty="0"/>
              <a:t>But, you should know how it works</a:t>
            </a:r>
          </a:p>
          <a:p>
            <a:endParaRPr lang="en-US" sz="1800" dirty="0"/>
          </a:p>
          <a:p>
            <a:r>
              <a:rPr lang="en-US" sz="1800" dirty="0"/>
              <a:t>And be able to build simple recursive functions.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Some in examples where it is used	(Not on the final, but For Your Curiosity)</a:t>
            </a:r>
          </a:p>
          <a:p>
            <a:endParaRPr lang="en-US" sz="1800" b="1" dirty="0"/>
          </a:p>
          <a:p>
            <a:r>
              <a:rPr lang="en-US" sz="1800" dirty="0"/>
              <a:t>A glimpse into more advanced topics</a:t>
            </a:r>
          </a:p>
        </p:txBody>
      </p:sp>
    </p:spTree>
    <p:extLst>
      <p:ext uri="{BB962C8B-B14F-4D97-AF65-F5344CB8AC3E}">
        <p14:creationId xmlns:p14="http://schemas.microsoft.com/office/powerpoint/2010/main" val="320420653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Recursion 'worth it'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 descr="A drawing of a person&#10;&#10;Description generated with high confidence">
            <a:extLst>
              <a:ext uri="{FF2B5EF4-FFF2-40B4-BE49-F238E27FC236}">
                <a16:creationId xmlns:a16="http://schemas.microsoft.com/office/drawing/2014/main" id="{262AF8C4-A577-41F4-9A11-34CDA59DF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98" y="2133994"/>
            <a:ext cx="3095952" cy="29321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4A689-D602-4363-A28C-CE4BF7D07AF1}"/>
              </a:ext>
            </a:extLst>
          </p:cNvPr>
          <p:cNvSpPr txBox="1"/>
          <p:nvPr/>
        </p:nvSpPr>
        <p:spPr>
          <a:xfrm>
            <a:off x="533400" y="1783735"/>
            <a:ext cx="46596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Tree Traversal  (visit all the nodes in this 'tree')</a:t>
            </a:r>
          </a:p>
          <a:p>
            <a:endParaRPr lang="en-US" sz="1800" dirty="0"/>
          </a:p>
          <a:p>
            <a:r>
              <a:rPr lang="en-US" altLang="en-US" sz="1800" dirty="0">
                <a:latin typeface="Arial Unicode MS"/>
              </a:rPr>
              <a:t>void </a:t>
            </a:r>
            <a:r>
              <a:rPr lang="en-US" altLang="en-US" sz="1800" b="1" dirty="0">
                <a:latin typeface="Arial Unicode MS"/>
              </a:rPr>
              <a:t>preorder</a:t>
            </a:r>
            <a:r>
              <a:rPr lang="en-US" altLang="en-US" sz="1800" dirty="0"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latin typeface="Arial" panose="020B0604020202020204" pitchFamily="34" charset="0"/>
              </a:rPr>
              <a:t>BinNode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sz="1800" dirty="0" err="1">
                <a:latin typeface="Arial" panose="020B0604020202020204" pitchFamily="34" charset="0"/>
              </a:rPr>
              <a:t>rt</a:t>
            </a:r>
            <a:r>
              <a:rPr lang="en-US" altLang="en-US" sz="1800" dirty="0">
                <a:latin typeface="Arial" panose="020B0604020202020204" pitchFamily="34" charset="0"/>
              </a:rPr>
              <a:t>)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{</a:t>
            </a:r>
            <a:r>
              <a:rPr lang="en-US" altLang="en-US" sz="1800" dirty="0">
                <a:latin typeface="Arial Unicode MS"/>
              </a:rPr>
              <a:t> </a:t>
            </a:r>
          </a:p>
          <a:p>
            <a:r>
              <a:rPr lang="en-US" altLang="en-US" sz="1800" dirty="0">
                <a:latin typeface="Arial Unicode MS"/>
              </a:rPr>
              <a:t>     if </a:t>
            </a:r>
            <a:r>
              <a:rPr lang="en-US" altLang="en-US" sz="1800" dirty="0"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latin typeface="Arial" panose="020B0604020202020204" pitchFamily="34" charset="0"/>
              </a:rPr>
              <a:t>rt</a:t>
            </a:r>
            <a:r>
              <a:rPr lang="en-US" altLang="en-US" sz="1800" dirty="0">
                <a:latin typeface="Arial Unicode MS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==</a:t>
            </a:r>
            <a:r>
              <a:rPr lang="en-US" altLang="en-US" sz="1800" dirty="0">
                <a:latin typeface="Arial Unicode MS"/>
              </a:rPr>
              <a:t> null</a:t>
            </a:r>
            <a:r>
              <a:rPr lang="en-US" altLang="en-US" sz="1800" dirty="0">
                <a:latin typeface="Arial" panose="020B0604020202020204" pitchFamily="34" charset="0"/>
              </a:rPr>
              <a:t>)</a:t>
            </a:r>
            <a:r>
              <a:rPr lang="en-US" altLang="en-US" sz="1800" dirty="0">
                <a:latin typeface="Arial Unicode MS"/>
              </a:rPr>
              <a:t>  </a:t>
            </a:r>
          </a:p>
          <a:p>
            <a:r>
              <a:rPr lang="en-US" altLang="en-US" sz="1800" dirty="0">
                <a:latin typeface="Arial Unicode MS"/>
              </a:rPr>
              <a:t>         return</a:t>
            </a:r>
            <a:r>
              <a:rPr lang="en-US" altLang="en-US" sz="1800" dirty="0">
                <a:latin typeface="Arial" panose="020B0604020202020204" pitchFamily="34" charset="0"/>
              </a:rPr>
              <a:t>;</a:t>
            </a:r>
            <a:r>
              <a:rPr lang="en-US" altLang="en-US" sz="1800" dirty="0">
                <a:latin typeface="Arial Unicode MS"/>
              </a:rPr>
              <a:t> // Empty subtree - do nothing </a:t>
            </a:r>
          </a:p>
          <a:p>
            <a:r>
              <a:rPr lang="en-US" altLang="en-US" sz="1800" dirty="0">
                <a:latin typeface="Arial Unicode MS"/>
              </a:rPr>
              <a:t>     </a:t>
            </a:r>
            <a:r>
              <a:rPr lang="en-US" altLang="en-US" sz="1800" dirty="0">
                <a:latin typeface="Arial" panose="020B0604020202020204" pitchFamily="34" charset="0"/>
              </a:rPr>
              <a:t>visit(</a:t>
            </a:r>
            <a:r>
              <a:rPr lang="en-US" altLang="en-US" sz="1800" dirty="0" err="1">
                <a:latin typeface="Arial" panose="020B0604020202020204" pitchFamily="34" charset="0"/>
              </a:rPr>
              <a:t>rt</a:t>
            </a:r>
            <a:r>
              <a:rPr lang="en-US" altLang="en-US" sz="1800" dirty="0">
                <a:latin typeface="Arial" panose="020B0604020202020204" pitchFamily="34" charset="0"/>
              </a:rPr>
              <a:t>);</a:t>
            </a:r>
            <a:r>
              <a:rPr lang="en-US" altLang="en-US" sz="1800" dirty="0">
                <a:latin typeface="Arial Unicode MS"/>
              </a:rPr>
              <a:t> // Process (e.g. print) root node</a:t>
            </a:r>
          </a:p>
          <a:p>
            <a:r>
              <a:rPr lang="en-US" altLang="en-US" sz="1800" dirty="0">
                <a:latin typeface="Arial Unicode MS"/>
              </a:rPr>
              <a:t>     </a:t>
            </a:r>
            <a:r>
              <a:rPr lang="en-US" altLang="en-US" sz="1800" b="1" dirty="0">
                <a:latin typeface="Arial Unicode MS"/>
              </a:rPr>
              <a:t>p</a:t>
            </a:r>
            <a:r>
              <a:rPr lang="en-US" altLang="en-US" sz="1800" b="1" dirty="0">
                <a:latin typeface="Arial" panose="020B0604020202020204" pitchFamily="34" charset="0"/>
              </a:rPr>
              <a:t>reorder</a:t>
            </a:r>
            <a:r>
              <a:rPr lang="en-US" altLang="en-US" sz="1800" dirty="0"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latin typeface="Arial" panose="020B0604020202020204" pitchFamily="34" charset="0"/>
              </a:rPr>
              <a:t>rt.</a:t>
            </a:r>
            <a:r>
              <a:rPr lang="en-US" altLang="en-US" sz="1800" dirty="0" err="1">
                <a:latin typeface="Arial Unicode MS"/>
              </a:rPr>
              <a:t>left</a:t>
            </a:r>
            <a:r>
              <a:rPr lang="en-US" altLang="en-US" sz="1800" dirty="0">
                <a:latin typeface="Arial" panose="020B0604020202020204" pitchFamily="34" charset="0"/>
              </a:rPr>
              <a:t>());</a:t>
            </a:r>
            <a:r>
              <a:rPr lang="en-US" altLang="en-US" sz="1800" dirty="0">
                <a:latin typeface="Arial Unicode MS"/>
              </a:rPr>
              <a:t> // Process all nodes in left</a:t>
            </a:r>
          </a:p>
          <a:p>
            <a:r>
              <a:rPr lang="en-US" altLang="en-US" sz="1800" dirty="0">
                <a:latin typeface="Arial Unicode MS"/>
              </a:rPr>
              <a:t>     </a:t>
            </a:r>
            <a:r>
              <a:rPr lang="en-US" altLang="en-US" sz="1800" b="1" dirty="0">
                <a:latin typeface="Arial" panose="020B0604020202020204" pitchFamily="34" charset="0"/>
              </a:rPr>
              <a:t>preorder</a:t>
            </a:r>
            <a:r>
              <a:rPr lang="en-US" altLang="en-US" sz="1800" dirty="0">
                <a:latin typeface="Arial" panose="020B0604020202020204" pitchFamily="34" charset="0"/>
              </a:rPr>
              <a:t>(</a:t>
            </a:r>
            <a:r>
              <a:rPr lang="en-US" altLang="en-US" sz="1800" dirty="0" err="1">
                <a:latin typeface="Arial" panose="020B0604020202020204" pitchFamily="34" charset="0"/>
              </a:rPr>
              <a:t>rt.</a:t>
            </a:r>
            <a:r>
              <a:rPr lang="en-US" altLang="en-US" sz="1800" dirty="0" err="1">
                <a:latin typeface="Arial Unicode MS"/>
              </a:rPr>
              <a:t>right</a:t>
            </a:r>
            <a:r>
              <a:rPr lang="en-US" altLang="en-US" sz="1800" dirty="0">
                <a:latin typeface="Arial" panose="020B0604020202020204" pitchFamily="34" charset="0"/>
              </a:rPr>
              <a:t>());</a:t>
            </a:r>
            <a:r>
              <a:rPr lang="en-US" altLang="en-US" sz="1800" dirty="0">
                <a:latin typeface="Arial Unicode MS"/>
              </a:rPr>
              <a:t> // Process all nodes in right </a:t>
            </a:r>
          </a:p>
          <a:p>
            <a:r>
              <a:rPr lang="en-US" altLang="en-US" sz="1800" dirty="0">
                <a:latin typeface="Arial" panose="020B0604020202020204" pitchFamily="34" charset="0"/>
              </a:rPr>
              <a:t>}</a:t>
            </a:r>
            <a:endParaRPr lang="en-US" sz="1800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EE9AE26-B452-4E05-86CA-22D886DD8F7F}"/>
              </a:ext>
            </a:extLst>
          </p:cNvPr>
          <p:cNvSpPr/>
          <p:nvPr/>
        </p:nvSpPr>
        <p:spPr>
          <a:xfrm>
            <a:off x="1149981" y="5200055"/>
            <a:ext cx="5817393" cy="1524000"/>
          </a:xfrm>
          <a:prstGeom prst="cloudCallout">
            <a:avLst>
              <a:gd name="adj1" fmla="val -9972"/>
              <a:gd name="adj2" fmla="val -699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Even though you can hardly read this code now, you can still tell it is recursive</a:t>
            </a:r>
          </a:p>
        </p:txBody>
      </p:sp>
    </p:spTree>
    <p:extLst>
      <p:ext uri="{BB962C8B-B14F-4D97-AF65-F5344CB8AC3E}">
        <p14:creationId xmlns:p14="http://schemas.microsoft.com/office/powerpoint/2010/main" val="280927461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Fractals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A689-D602-4363-A28C-CE4BF7D07AF1}"/>
              </a:ext>
            </a:extLst>
          </p:cNvPr>
          <p:cNvSpPr txBox="1"/>
          <p:nvPr/>
        </p:nvSpPr>
        <p:spPr>
          <a:xfrm>
            <a:off x="628650" y="2226469"/>
            <a:ext cx="76795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fractal is a never-ending pattern that repeats itself </a:t>
            </a:r>
            <a:br>
              <a:rPr lang="en-US" sz="1800" dirty="0"/>
            </a:br>
            <a:r>
              <a:rPr lang="en-US" sz="1800" dirty="0"/>
              <a:t>at different scales. </a:t>
            </a:r>
          </a:p>
          <a:p>
            <a:r>
              <a:rPr lang="en-US" sz="1800" dirty="0"/>
              <a:t>This property is called “Self-Similarity.” </a:t>
            </a:r>
          </a:p>
          <a:p>
            <a:endParaRPr lang="en-US" sz="1800" dirty="0"/>
          </a:p>
          <a:p>
            <a:r>
              <a:rPr lang="en-US" sz="1800" dirty="0"/>
              <a:t>Fractals are extremely complex, sometimes infinitely complex - meaning you </a:t>
            </a:r>
          </a:p>
          <a:p>
            <a:r>
              <a:rPr lang="en-US" sz="1800" dirty="0"/>
              <a:t>can zoom in and find the same shapes forever.</a:t>
            </a:r>
          </a:p>
          <a:p>
            <a:endParaRPr lang="en-US" sz="1800" dirty="0"/>
          </a:p>
          <a:p>
            <a:r>
              <a:rPr lang="en-US" sz="1800" dirty="0"/>
              <a:t>Amazingly, fractals are extremely simple to make.</a:t>
            </a:r>
          </a:p>
          <a:p>
            <a:endParaRPr lang="en-US" sz="1800" dirty="0"/>
          </a:p>
          <a:p>
            <a:r>
              <a:rPr lang="en-US" sz="1800" dirty="0"/>
              <a:t>A fractal is made by repeating a simple process again and again. </a:t>
            </a:r>
          </a:p>
        </p:txBody>
      </p:sp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71AF751E-4B3C-4738-AE43-5311452DE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3" y="1029891"/>
            <a:ext cx="3807619" cy="1028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CC6D48-2631-402A-80F5-5F71CCF8711F}"/>
              </a:ext>
            </a:extLst>
          </p:cNvPr>
          <p:cNvSpPr txBox="1"/>
          <p:nvPr/>
        </p:nvSpPr>
        <p:spPr>
          <a:xfrm>
            <a:off x="6336507" y="2143126"/>
            <a:ext cx="153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800000"/>
                </a:solidFill>
              </a:rPr>
              <a:t>Koch Snowflake</a:t>
            </a:r>
          </a:p>
        </p:txBody>
      </p:sp>
    </p:spTree>
    <p:extLst>
      <p:ext uri="{BB962C8B-B14F-4D97-AF65-F5344CB8AC3E}">
        <p14:creationId xmlns:p14="http://schemas.microsoft.com/office/powerpoint/2010/main" val="402191968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ground, bird, fungus&#10;&#10;Description generated with very high confidence">
            <a:extLst>
              <a:ext uri="{FF2B5EF4-FFF2-40B4-BE49-F238E27FC236}">
                <a16:creationId xmlns:a16="http://schemas.microsoft.com/office/drawing/2014/main" id="{4879C6F9-AFB5-43D4-8337-5BD8E570B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344"/>
          <a:stretch/>
        </p:blipFill>
        <p:spPr>
          <a:xfrm>
            <a:off x="238226" y="3489325"/>
            <a:ext cx="3120339" cy="2270125"/>
          </a:xfrm>
          <a:prstGeom prst="rect">
            <a:avLst/>
          </a:prstGeom>
        </p:spPr>
      </p:pic>
      <p:pic>
        <p:nvPicPr>
          <p:cNvPr id="22" name="Picture 21" descr="A green plant in a forest&#10;&#10;Description generated with very high confidence">
            <a:extLst>
              <a:ext uri="{FF2B5EF4-FFF2-40B4-BE49-F238E27FC236}">
                <a16:creationId xmlns:a16="http://schemas.microsoft.com/office/drawing/2014/main" id="{5F37FDAB-9F23-4C31-997B-CA7978464B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r="9338" b="3"/>
          <a:stretch/>
        </p:blipFill>
        <p:spPr>
          <a:xfrm>
            <a:off x="3479216" y="1098550"/>
            <a:ext cx="2654982" cy="2239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786D7-6FBC-4C82-B9CF-8BCF3FE0F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8" r="16049" b="1"/>
          <a:stretch/>
        </p:blipFill>
        <p:spPr>
          <a:xfrm>
            <a:off x="6261427" y="1098550"/>
            <a:ext cx="2651693" cy="2239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6FEDA-7CB2-483C-BA20-E4E5039C2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92" r="-2" b="-2"/>
          <a:stretch/>
        </p:blipFill>
        <p:spPr>
          <a:xfrm>
            <a:off x="238227" y="1098550"/>
            <a:ext cx="3113761" cy="22701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6" y="3716965"/>
            <a:ext cx="4848965" cy="1137011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b="1" kern="1200">
                <a:solidFill>
                  <a:srgbClr val="FFFFFF"/>
                </a:solidFill>
                <a:latin typeface="+mj-lt"/>
              </a:rPr>
              <a:t>Fractals occur in Nature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93029" y="5759450"/>
            <a:ext cx="2057400" cy="230196"/>
          </a:xfrm>
          <a:prstGeom prst="ellipse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fld id="{B2F19BED-DBCB-48F5-9B67-1C8A89A422B0}" type="slidenum">
              <a:rPr lang="en-US" sz="675"/>
              <a:pPr>
                <a:lnSpc>
                  <a:spcPct val="90000"/>
                </a:lnSpc>
                <a:spcAft>
                  <a:spcPts val="450"/>
                </a:spcAft>
              </a:pPr>
              <a:t>113</a:t>
            </a:fld>
            <a:endParaRPr lang="en-US" sz="675"/>
          </a:p>
        </p:txBody>
      </p:sp>
    </p:spTree>
    <p:extLst>
      <p:ext uri="{BB962C8B-B14F-4D97-AF65-F5344CB8AC3E}">
        <p14:creationId xmlns:p14="http://schemas.microsoft.com/office/powerpoint/2010/main" val="2790485488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Fractals  - Geometry.    </a:t>
            </a:r>
            <a:r>
              <a:rPr lang="en-US" b="1" dirty="0" err="1"/>
              <a:t>Sierpinski</a:t>
            </a:r>
            <a:r>
              <a:rPr lang="en-US" b="1" dirty="0"/>
              <a:t> Triangle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A689-D602-4363-A28C-CE4BF7D07AF1}"/>
              </a:ext>
            </a:extLst>
          </p:cNvPr>
          <p:cNvSpPr txBox="1"/>
          <p:nvPr/>
        </p:nvSpPr>
        <p:spPr>
          <a:xfrm>
            <a:off x="628650" y="2226469"/>
            <a:ext cx="76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D8C963FA-F09A-450B-9029-189E58DFA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35" y="2209318"/>
            <a:ext cx="3478646" cy="2075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5BE5A-D056-4F2F-B309-32AADA12AD82}"/>
              </a:ext>
            </a:extLst>
          </p:cNvPr>
          <p:cNvSpPr txBox="1"/>
          <p:nvPr/>
        </p:nvSpPr>
        <p:spPr>
          <a:xfrm>
            <a:off x="4829175" y="4657725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/>
              <a:t>Sierpinski</a:t>
            </a:r>
            <a:r>
              <a:rPr lang="en-US" sz="1800" b="1" dirty="0"/>
              <a:t> triangle  You decide when to stop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5B3BD-FC52-4E0D-8E67-B4F4347AC83C}"/>
              </a:ext>
            </a:extLst>
          </p:cNvPr>
          <p:cNvSpPr txBox="1"/>
          <p:nvPr/>
        </p:nvSpPr>
        <p:spPr>
          <a:xfrm>
            <a:off x="742951" y="2125266"/>
            <a:ext cx="3478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Make an equilateral Triangle</a:t>
            </a:r>
          </a:p>
          <a:p>
            <a:endParaRPr lang="en-US" sz="1800" dirty="0"/>
          </a:p>
          <a:p>
            <a:r>
              <a:rPr lang="en-US" sz="1800" b="1" dirty="0" err="1"/>
              <a:t>drawAtriangle</a:t>
            </a:r>
            <a:r>
              <a:rPr lang="en-US" sz="1800" b="1" dirty="0"/>
              <a:t>( ) </a:t>
            </a:r>
          </a:p>
          <a:p>
            <a:r>
              <a:rPr lang="en-US" sz="1800" dirty="0"/>
              <a:t>{</a:t>
            </a:r>
          </a:p>
          <a:p>
            <a:pPr marL="300038" indent="-300038"/>
            <a:r>
              <a:rPr lang="en-US" sz="1800" dirty="0"/>
              <a:t>	If connecting-lines smaller than X</a:t>
            </a:r>
          </a:p>
          <a:p>
            <a:pPr marL="300038" indent="-300038"/>
            <a:r>
              <a:rPr lang="en-US" sz="1800" dirty="0"/>
              <a:t>		return;</a:t>
            </a:r>
          </a:p>
          <a:p>
            <a:pPr marL="300038" indent="-300038"/>
            <a:endParaRPr lang="en-US" sz="1800" dirty="0"/>
          </a:p>
          <a:p>
            <a:pPr marL="300038" indent="-300038"/>
            <a:r>
              <a:rPr lang="en-US" sz="1800" dirty="0"/>
              <a:t>	Make 4 triangles  by connecting lines from adjacent sides</a:t>
            </a:r>
          </a:p>
          <a:p>
            <a:endParaRPr lang="en-US" sz="1800" dirty="0"/>
          </a:p>
          <a:p>
            <a:pPr marL="300038" indent="-300038"/>
            <a:r>
              <a:rPr lang="en-US" sz="1800" dirty="0"/>
              <a:t>	For each outer triangle, </a:t>
            </a:r>
            <a:r>
              <a:rPr lang="en-US" sz="1800" b="1" dirty="0" err="1"/>
              <a:t>drawAtriangle</a:t>
            </a:r>
            <a:r>
              <a:rPr lang="en-US" sz="1800" b="1" dirty="0"/>
              <a:t>( )</a:t>
            </a:r>
          </a:p>
          <a:p>
            <a:pPr marL="300038" indent="-300038"/>
            <a:endParaRPr lang="en-US" sz="1800" b="1" dirty="0"/>
          </a:p>
          <a:p>
            <a:pPr marL="300038" indent="-300038"/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81165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7FE9-96F6-4C48-969A-651C28A51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Fractals  - Geometry.    </a:t>
            </a:r>
            <a:r>
              <a:rPr lang="en-US" b="1" dirty="0" err="1"/>
              <a:t>Sierpinski</a:t>
            </a:r>
            <a:r>
              <a:rPr lang="en-US" b="1" dirty="0"/>
              <a:t> Triangle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184BF-C703-4D24-8564-A427127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115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44A689-D602-4363-A28C-CE4BF7D07AF1}"/>
              </a:ext>
            </a:extLst>
          </p:cNvPr>
          <p:cNvSpPr txBox="1"/>
          <p:nvPr/>
        </p:nvSpPr>
        <p:spPr>
          <a:xfrm>
            <a:off x="628650" y="2226469"/>
            <a:ext cx="768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CA9A1-F6E3-4188-AAEF-74E55A63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20" y="2399593"/>
            <a:ext cx="3036094" cy="2671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5BE5A-D056-4F2F-B309-32AADA12AD82}"/>
              </a:ext>
            </a:extLst>
          </p:cNvPr>
          <p:cNvSpPr txBox="1"/>
          <p:nvPr/>
        </p:nvSpPr>
        <p:spPr>
          <a:xfrm>
            <a:off x="3701113" y="2673920"/>
            <a:ext cx="4949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Colorize: Alternate fill colors</a:t>
            </a:r>
          </a:p>
          <a:p>
            <a:endParaRPr lang="en-US" sz="1800" b="1" dirty="0"/>
          </a:p>
          <a:p>
            <a:r>
              <a:rPr lang="en-US" sz="1800" b="1" dirty="0"/>
              <a:t>Left:</a:t>
            </a:r>
          </a:p>
          <a:p>
            <a:r>
              <a:rPr lang="en-US" sz="1800" dirty="0"/>
              <a:t>By </a:t>
            </a:r>
            <a:r>
              <a:rPr lang="en-US" sz="1800" dirty="0" err="1"/>
              <a:t>Beojan</a:t>
            </a:r>
            <a:r>
              <a:rPr lang="en-US" sz="1800" dirty="0"/>
              <a:t> Stanislaus, CC BY-SA 3.0, https://commons.wikimedia.org/w/index.php?curid=8862246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804684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32C4D-740F-51BE-803B-B49B7E15E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E681C-5FFB-EE2A-87F7-474B423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271712"/>
            <a:ext cx="7086600" cy="2314575"/>
          </a:xfrm>
          <a:prstGeom prst="rect">
            <a:avLst/>
          </a:prstGeom>
        </p:spPr>
      </p:pic>
    </p:spTree>
  </p:cSld>
  <p:clrMapOvr>
    <a:masterClrMapping/>
  </p:clrMapOvr>
  <p:transition spd="med" advClick="0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CC"/>
                </a:solidFill>
              </a:rPr>
              <a:t> Function Specifics</a:t>
            </a:r>
          </a:p>
        </p:txBody>
      </p:sp>
    </p:spTree>
    <p:extLst>
      <p:ext uri="{BB962C8B-B14F-4D97-AF65-F5344CB8AC3E}">
        <p14:creationId xmlns:p14="http://schemas.microsoft.com/office/powerpoint/2010/main" val="12311405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8F6F-541B-4EE2-87E3-5C172AFB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 before you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2FB36-FEF0-48D2-90E7-463B938FE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C++, everything must be declared before used.</a:t>
            </a:r>
          </a:p>
          <a:p>
            <a:endParaRPr lang="en-US" dirty="0"/>
          </a:p>
          <a:p>
            <a:r>
              <a:rPr lang="en-US" dirty="0"/>
              <a:t>#include &lt;iostream&gt; declares </a:t>
            </a:r>
            <a:r>
              <a:rPr lang="en-US" dirty="0" err="1"/>
              <a:t>cin</a:t>
            </a:r>
            <a:r>
              <a:rPr lang="en-US" dirty="0"/>
              <a:t> and </a:t>
            </a:r>
            <a:r>
              <a:rPr lang="en-US" dirty="0" err="1"/>
              <a:t>cout</a:t>
            </a:r>
            <a:r>
              <a:rPr lang="en-US" dirty="0"/>
              <a:t> and their classes  (</a:t>
            </a:r>
            <a:r>
              <a:rPr lang="en-US" dirty="0" err="1"/>
              <a:t>istream</a:t>
            </a:r>
            <a:r>
              <a:rPr lang="en-US" dirty="0"/>
              <a:t> and </a:t>
            </a:r>
            <a:r>
              <a:rPr lang="en-US" dirty="0" err="1"/>
              <a:t>ostream</a:t>
            </a:r>
            <a:r>
              <a:rPr lang="en-US" dirty="0"/>
              <a:t>) before anything else.</a:t>
            </a:r>
          </a:p>
          <a:p>
            <a:endParaRPr lang="en-US" dirty="0"/>
          </a:p>
          <a:p>
            <a:r>
              <a:rPr lang="en-US" dirty="0"/>
              <a:t>The compiler uses </a:t>
            </a:r>
            <a:r>
              <a:rPr lang="en-US" u="sng" dirty="0"/>
              <a:t>declarations</a:t>
            </a:r>
            <a:r>
              <a:rPr lang="en-US" dirty="0"/>
              <a:t> (prototypes) to ensure identifiers are being used correctly.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55EC-B545-CCB4-8693-60EF9771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624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Placing Prototypes &amp; Definitions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Place the </a:t>
            </a:r>
            <a:r>
              <a:rPr lang="en-US" b="1" dirty="0">
                <a:solidFill>
                  <a:srgbClr val="0000CC"/>
                </a:solidFill>
              </a:rPr>
              <a:t>function prototypes</a:t>
            </a:r>
            <a:r>
              <a:rPr lang="en-US" dirty="0"/>
              <a:t> </a:t>
            </a:r>
            <a:r>
              <a:rPr lang="en-US" b="1" dirty="0"/>
              <a:t>above</a:t>
            </a:r>
            <a:r>
              <a:rPr lang="en-US" dirty="0"/>
              <a:t> the main function.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 C++, you must declare it before you use it.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Place the </a:t>
            </a:r>
            <a:r>
              <a:rPr lang="en-US" b="1" dirty="0">
                <a:solidFill>
                  <a:srgbClr val="0000CC"/>
                </a:solidFill>
              </a:rPr>
              <a:t>function definitions</a:t>
            </a:r>
            <a:r>
              <a:rPr lang="en-US" dirty="0"/>
              <a:t> </a:t>
            </a:r>
            <a:r>
              <a:rPr lang="en-US" b="1" dirty="0"/>
              <a:t>below</a:t>
            </a:r>
            <a:r>
              <a:rPr lang="en-US" dirty="0"/>
              <a:t> the main function.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Doing this leads to building your own libraries!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 declaration is needed if the definition comes first.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409ED9-6357-6B3B-305F-D441A59D3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Function Declarations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839200" cy="45720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sz="2400" dirty="0"/>
              <a:t>List formal parameter names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Description of the function in comments 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Example:       </a:t>
            </a:r>
            <a:br>
              <a:rPr lang="en-US" sz="2400" dirty="0"/>
            </a:b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CC"/>
                </a:solidFill>
              </a:rPr>
              <a:t>	double </a:t>
            </a:r>
            <a:r>
              <a:rPr lang="en-US" sz="2400" dirty="0" err="1">
                <a:solidFill>
                  <a:srgbClr val="0000CC"/>
                </a:solidFill>
              </a:rPr>
              <a:t>total_cost</a:t>
            </a:r>
            <a:r>
              <a:rPr lang="en-US" sz="2400" dirty="0">
                <a:solidFill>
                  <a:srgbClr val="0000CC"/>
                </a:solidFill>
              </a:rPr>
              <a:t>(int </a:t>
            </a:r>
            <a:r>
              <a:rPr lang="en-US" sz="2400" dirty="0" err="1">
                <a:solidFill>
                  <a:srgbClr val="0000CC"/>
                </a:solidFill>
              </a:rPr>
              <a:t>number_par</a:t>
            </a:r>
            <a:r>
              <a:rPr lang="en-US" sz="2400" dirty="0">
                <a:solidFill>
                  <a:srgbClr val="0000CC"/>
                </a:solidFill>
              </a:rPr>
              <a:t>, double </a:t>
            </a:r>
            <a:r>
              <a:rPr lang="en-US" sz="2400" dirty="0" err="1">
                <a:solidFill>
                  <a:srgbClr val="0000CC"/>
                </a:solidFill>
              </a:rPr>
              <a:t>price_par</a:t>
            </a:r>
            <a:r>
              <a:rPr lang="en-US" sz="2400" dirty="0">
                <a:solidFill>
                  <a:srgbClr val="0000CC"/>
                </a:solidFill>
              </a:rPr>
              <a:t>);</a:t>
            </a:r>
            <a:br>
              <a:rPr lang="en-US" sz="2400" dirty="0">
                <a:solidFill>
                  <a:srgbClr val="0000CC"/>
                </a:solidFill>
              </a:rPr>
            </a:br>
            <a:r>
              <a:rPr lang="en-US" sz="2400" dirty="0">
                <a:solidFill>
                  <a:srgbClr val="0000CC"/>
                </a:solidFill>
              </a:rPr>
              <a:t>// </a:t>
            </a:r>
            <a:r>
              <a:rPr lang="en-US" sz="2400" dirty="0" err="1">
                <a:solidFill>
                  <a:srgbClr val="0000CC"/>
                </a:solidFill>
              </a:rPr>
              <a:t>number_par</a:t>
            </a:r>
            <a:r>
              <a:rPr lang="en-US" sz="2400" dirty="0">
                <a:solidFill>
                  <a:srgbClr val="0000CC"/>
                </a:solidFill>
              </a:rPr>
              <a:t> is the number of items and is a parameter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solidFill>
                  <a:srgbClr val="0000CC"/>
                </a:solidFill>
              </a:rPr>
              <a:t>	// </a:t>
            </a:r>
            <a:r>
              <a:rPr lang="en-US" sz="2400" dirty="0" err="1">
                <a:solidFill>
                  <a:srgbClr val="0000CC"/>
                </a:solidFill>
              </a:rPr>
              <a:t>price_par</a:t>
            </a:r>
            <a:r>
              <a:rPr lang="en-US" sz="2400" dirty="0">
                <a:solidFill>
                  <a:srgbClr val="0000CC"/>
                </a:solidFill>
              </a:rPr>
              <a:t> is the price each – and is a parameter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44D7B-1D4B-AD3D-F662-E5EB25A0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7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Automatic Type Conversion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Given the definition</a:t>
            </a:r>
            <a:br>
              <a:rPr lang="en-US" sz="2400" dirty="0"/>
            </a:br>
            <a:r>
              <a:rPr lang="en-US" sz="2400" dirty="0"/>
              <a:t> </a:t>
            </a: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double mpg(double miles, double gallons)</a:t>
            </a:r>
            <a:b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 {</a:t>
            </a:r>
            <a:b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   return (miles / gallons);</a:t>
            </a:r>
            <a:b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 }</a:t>
            </a:r>
            <a:br>
              <a:rPr lang="en-US" sz="2400" dirty="0"/>
            </a:br>
            <a:r>
              <a:rPr lang="en-US" sz="2400" dirty="0"/>
              <a:t>  what will happen if mpg is called in this way?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b="1" dirty="0" err="1">
                <a:solidFill>
                  <a:srgbClr val="0000CC"/>
                </a:solidFill>
                <a:latin typeface="Consolas" pitchFamily="49" charset="0"/>
              </a:rPr>
              <a:t>cout</a:t>
            </a: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 &lt;&lt; mpg(45, 2) &lt;&lt; “ miles per gallon”;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The values of the arguments will automatically be</a:t>
            </a:r>
            <a:br>
              <a:rPr lang="en-US" sz="2400" dirty="0"/>
            </a:br>
            <a:r>
              <a:rPr lang="en-US" sz="2400" dirty="0"/>
              <a:t>converted to type </a:t>
            </a:r>
            <a:r>
              <a:rPr lang="en-US" sz="2400" b="1" dirty="0">
                <a:solidFill>
                  <a:srgbClr val="0000CC"/>
                </a:solidFill>
                <a:latin typeface="Consolas" pitchFamily="49" charset="0"/>
              </a:rPr>
              <a:t>double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00CC"/>
                </a:solidFill>
              </a:rPr>
              <a:t>45.0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00CC"/>
                </a:solidFill>
              </a:rPr>
              <a:t>2.0</a:t>
            </a:r>
            <a:r>
              <a:rPr lang="en-US" sz="2400" dirty="0"/>
              <a:t>)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9187947-579E-4036-9A54-8486B000FABF}" type="slidenum">
              <a:rPr lang="en-US"/>
              <a:pPr/>
              <a:t>17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E451-AB2A-898F-6044-6DF7BCCCD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Sales 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B1441-EFC6-7D01-4511-1B634E787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buy stuff</a:t>
            </a:r>
          </a:p>
          <a:p>
            <a:r>
              <a:rPr lang="en-US" dirty="0"/>
              <a:t>Most stuff is taxable (not milk, eggs.. Basics)</a:t>
            </a:r>
          </a:p>
          <a:p>
            <a:r>
              <a:rPr lang="en-US" dirty="0"/>
              <a:t>Assume we only buy taxable stuff</a:t>
            </a:r>
          </a:p>
          <a:p>
            <a:pPr lvl="1"/>
            <a:r>
              <a:rPr lang="en-US" dirty="0" err="1"/>
              <a:t>TotalPriceForStuff</a:t>
            </a:r>
            <a:r>
              <a:rPr lang="en-US" dirty="0"/>
              <a:t> = 100 // AKA </a:t>
            </a:r>
            <a:r>
              <a:rPr lang="en-US" b="1" dirty="0" err="1"/>
              <a:t>SubTotal</a:t>
            </a:r>
            <a:endParaRPr lang="en-US" b="1" dirty="0"/>
          </a:p>
          <a:p>
            <a:pPr lvl="1"/>
            <a:r>
              <a:rPr lang="en-US" dirty="0" err="1"/>
              <a:t>TaxRate</a:t>
            </a:r>
            <a:r>
              <a:rPr lang="en-US" dirty="0"/>
              <a:t> = .05; // 5%</a:t>
            </a:r>
          </a:p>
          <a:p>
            <a:pPr lvl="1"/>
            <a:r>
              <a:rPr lang="en-US" dirty="0" err="1"/>
              <a:t>TaxPaid</a:t>
            </a:r>
            <a:r>
              <a:rPr lang="en-US" dirty="0"/>
              <a:t> = </a:t>
            </a:r>
            <a:r>
              <a:rPr lang="en-US" dirty="0" err="1"/>
              <a:t>TaxRate</a:t>
            </a:r>
            <a:r>
              <a:rPr lang="en-US" dirty="0"/>
              <a:t> * </a:t>
            </a:r>
            <a:r>
              <a:rPr lang="en-US" dirty="0" err="1"/>
              <a:t>TotalPriceForStuff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TotalWePay</a:t>
            </a:r>
            <a:r>
              <a:rPr lang="en-US" dirty="0"/>
              <a:t> = </a:t>
            </a:r>
            <a:r>
              <a:rPr lang="en-US" dirty="0" err="1"/>
              <a:t>TotalPriceForStuff</a:t>
            </a:r>
            <a:r>
              <a:rPr lang="en-US" dirty="0"/>
              <a:t> + </a:t>
            </a:r>
            <a:r>
              <a:rPr lang="en-US" dirty="0" err="1"/>
              <a:t>TaxPaid</a:t>
            </a:r>
            <a:r>
              <a:rPr lang="en-US" dirty="0"/>
              <a:t>;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07675-5D43-8D3F-0913-F8DD45D0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106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 Definition Syntax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8610600" cy="45720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solidFill>
                  <a:srgbClr val="C00000"/>
                </a:solidFill>
              </a:rPr>
              <a:t>within</a:t>
            </a:r>
            <a:r>
              <a:rPr lang="en-US" sz="2400" dirty="0"/>
              <a:t> a function definition …</a:t>
            </a:r>
          </a:p>
          <a:p>
            <a:pPr eaLnBrk="1" hangingPunct="1"/>
            <a:r>
              <a:rPr lang="en-US" sz="1800" dirty="0"/>
              <a:t>Variables must </a:t>
            </a:r>
            <a:r>
              <a:rPr lang="en-US" sz="1800" b="1" dirty="0"/>
              <a:t>always</a:t>
            </a:r>
            <a:r>
              <a:rPr lang="en-US" sz="1800" dirty="0"/>
              <a:t> be declared before they are used</a:t>
            </a:r>
          </a:p>
          <a:p>
            <a:pPr eaLnBrk="1" hangingPunct="1"/>
            <a:r>
              <a:rPr lang="en-US" sz="1800" dirty="0"/>
              <a:t>Variables are typically declared before the executable statements begin</a:t>
            </a:r>
          </a:p>
          <a:p>
            <a:pPr eaLnBrk="1" hangingPunct="1">
              <a:buNone/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double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total_cost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number_par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, double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price_par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const double TAX_RATE = 0.05; //5% tax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double subtotal;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subtotal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price_par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number_par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return (subtotal + subtotal * TAX_RATE);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2400" dirty="0"/>
          </a:p>
          <a:p>
            <a:pPr eaLnBrk="1" hangingPunct="1"/>
            <a:r>
              <a:rPr lang="en-US" sz="2000" dirty="0"/>
              <a:t>At least one </a:t>
            </a:r>
            <a:r>
              <a:rPr lang="en-US" sz="2000" dirty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000" dirty="0"/>
              <a:t>s</a:t>
            </a:r>
            <a:r>
              <a:rPr lang="en-US" sz="2000" dirty="0">
                <a:cs typeface="Consolas" pitchFamily="49" charset="0"/>
              </a:rPr>
              <a:t>t</a:t>
            </a:r>
            <a:r>
              <a:rPr lang="en-US" sz="2000" dirty="0"/>
              <a:t>atement must end the function when not void.</a:t>
            </a:r>
          </a:p>
          <a:p>
            <a:pPr lvl="1" eaLnBrk="1" hangingPunct="1"/>
            <a:r>
              <a:rPr lang="en-US" sz="2000" dirty="0"/>
              <a:t>Each branch of an </a:t>
            </a:r>
            <a:r>
              <a:rPr lang="en-US" sz="2000" dirty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2000" dirty="0"/>
              <a:t> statement or a </a:t>
            </a:r>
            <a:r>
              <a:rPr lang="en-US" sz="2000" dirty="0">
                <a:solidFill>
                  <a:srgbClr val="0000CC"/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000" dirty="0"/>
              <a:t> statement </a:t>
            </a:r>
            <a:r>
              <a:rPr lang="en-US" sz="2000" b="1" dirty="0"/>
              <a:t>might</a:t>
            </a:r>
            <a:r>
              <a:rPr lang="en-US" sz="2000" dirty="0"/>
              <a:t> have its own return statement</a:t>
            </a:r>
            <a:br>
              <a:rPr lang="en-US" dirty="0">
                <a:solidFill>
                  <a:srgbClr val="0000CC"/>
                </a:solidFill>
              </a:rPr>
            </a:b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512CE6-4671-4E09-9FE9-3517F87A8708}"/>
              </a:ext>
            </a:extLst>
          </p:cNvPr>
          <p:cNvSpPr/>
          <p:nvPr/>
        </p:nvSpPr>
        <p:spPr bwMode="auto">
          <a:xfrm>
            <a:off x="990600" y="3276600"/>
            <a:ext cx="5715000" cy="685800"/>
          </a:xfrm>
          <a:prstGeom prst="rect">
            <a:avLst/>
          </a:prstGeom>
          <a:noFill/>
          <a:ln w="19050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E9C25-60EA-4EBA-9DBD-F234EC394353}"/>
              </a:ext>
            </a:extLst>
          </p:cNvPr>
          <p:cNvSpPr/>
          <p:nvPr/>
        </p:nvSpPr>
        <p:spPr bwMode="auto">
          <a:xfrm>
            <a:off x="990600" y="4191000"/>
            <a:ext cx="5715000" cy="304800"/>
          </a:xfrm>
          <a:prstGeom prst="rect">
            <a:avLst/>
          </a:prstGeom>
          <a:noFill/>
          <a:ln w="19050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8A5C8-BBC2-93A5-A9F7-2550E92F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8A35-B57B-4CC9-B53C-C87E8D28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 black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69BD-2EAA-475A-9F96-AB0ED601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7798"/>
            <a:ext cx="8294687" cy="4572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AA110-A2CB-4DE3-8277-827A21660D03}"/>
              </a:ext>
            </a:extLst>
          </p:cNvPr>
          <p:cNvSpPr txBox="1"/>
          <p:nvPr/>
        </p:nvSpPr>
        <p:spPr>
          <a:xfrm>
            <a:off x="3583498" y="2446519"/>
            <a:ext cx="105039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C20CC-CFF0-4685-B1F9-D9A837508822}"/>
              </a:ext>
            </a:extLst>
          </p:cNvPr>
          <p:cNvCxnSpPr>
            <a:cxnSpLocks/>
          </p:cNvCxnSpPr>
          <p:nvPr/>
        </p:nvCxnSpPr>
        <p:spPr bwMode="auto">
          <a:xfrm>
            <a:off x="4691101" y="2874627"/>
            <a:ext cx="601396" cy="26746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31B194-9C0F-4890-9FD6-4C7176B65E2D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2297" y="2287961"/>
            <a:ext cx="647700" cy="2105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927C1B-CD60-4549-86F3-8D558FAA0E38}"/>
              </a:ext>
            </a:extLst>
          </p:cNvPr>
          <p:cNvCxnSpPr>
            <a:cxnSpLocks/>
          </p:cNvCxnSpPr>
          <p:nvPr/>
        </p:nvCxnSpPr>
        <p:spPr bwMode="auto">
          <a:xfrm>
            <a:off x="4038600" y="3046175"/>
            <a:ext cx="0" cy="535225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26959F-1BCC-4F3B-A972-7B9E87C7F951}"/>
              </a:ext>
            </a:extLst>
          </p:cNvPr>
          <p:cNvSpPr txBox="1"/>
          <p:nvPr/>
        </p:nvSpPr>
        <p:spPr>
          <a:xfrm>
            <a:off x="5418404" y="1953047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Input </a:t>
            </a:r>
            <a:r>
              <a:rPr lang="en-US" sz="1800" b="1" dirty="0">
                <a:latin typeface="Arial" panose="020B0604020202020204" pitchFamily="34" charset="0"/>
              </a:rPr>
              <a:t>almost always </a:t>
            </a:r>
            <a:r>
              <a:rPr lang="en-US" sz="1800" dirty="0">
                <a:latin typeface="Arial" panose="020B0604020202020204" pitchFamily="34" charset="0"/>
              </a:rPr>
              <a:t>in parameters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3F55C34-EFD1-479B-8D93-E7D711FF8D7D}"/>
              </a:ext>
            </a:extLst>
          </p:cNvPr>
          <p:cNvCxnSpPr>
            <a:cxnSpLocks/>
          </p:cNvCxnSpPr>
          <p:nvPr/>
        </p:nvCxnSpPr>
        <p:spPr bwMode="auto">
          <a:xfrm>
            <a:off x="4053616" y="4741005"/>
            <a:ext cx="0" cy="513164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9A130A-6FE3-4F09-ABC8-86FF27C6EF22}"/>
              </a:ext>
            </a:extLst>
          </p:cNvPr>
          <p:cNvSpPr txBox="1"/>
          <p:nvPr/>
        </p:nvSpPr>
        <p:spPr>
          <a:xfrm>
            <a:off x="5402182" y="2852122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Input </a:t>
            </a:r>
            <a:r>
              <a:rPr lang="en-US" sz="1800" b="1" i="1" dirty="0">
                <a:latin typeface="Arial" panose="020B0604020202020204" pitchFamily="34" charset="0"/>
              </a:rPr>
              <a:t>sometimes</a:t>
            </a:r>
            <a:r>
              <a:rPr lang="en-US" sz="1800" dirty="0">
                <a:latin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</a:rPr>
              <a:t>cin</a:t>
            </a:r>
            <a:r>
              <a:rPr lang="en-US" sz="1800" dirty="0">
                <a:latin typeface="Arial" panose="020B0604020202020204" pitchFamily="34" charset="0"/>
              </a:rPr>
              <a:t>:</a:t>
            </a:r>
          </a:p>
          <a:p>
            <a:r>
              <a:rPr lang="en-US" sz="1800" dirty="0">
                <a:latin typeface="Arial" panose="020B0604020202020204" pitchFamily="34" charset="0"/>
              </a:rPr>
              <a:t>When function name has “read”, “get”, “input”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E9920-08D9-4A8F-AE82-31EE4B1D3B80}"/>
              </a:ext>
            </a:extLst>
          </p:cNvPr>
          <p:cNvSpPr txBox="1"/>
          <p:nvPr/>
        </p:nvSpPr>
        <p:spPr>
          <a:xfrm>
            <a:off x="3270375" y="3728421"/>
            <a:ext cx="1676638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Function</a:t>
            </a:r>
          </a:p>
          <a:p>
            <a:r>
              <a:rPr lang="en-US" dirty="0"/>
              <a:t>Black box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59C28-D738-4471-80A4-C16869C0688D}"/>
              </a:ext>
            </a:extLst>
          </p:cNvPr>
          <p:cNvSpPr/>
          <p:nvPr/>
        </p:nvSpPr>
        <p:spPr bwMode="auto">
          <a:xfrm>
            <a:off x="2682997" y="3581400"/>
            <a:ext cx="2667000" cy="110824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876B72-A1A2-4461-AB5B-D0A770C3E999}"/>
              </a:ext>
            </a:extLst>
          </p:cNvPr>
          <p:cNvSpPr txBox="1"/>
          <p:nvPr/>
        </p:nvSpPr>
        <p:spPr>
          <a:xfrm>
            <a:off x="3365593" y="5254169"/>
            <a:ext cx="1268298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0725F9-0448-4AB2-9BC5-7965349FF381}"/>
              </a:ext>
            </a:extLst>
          </p:cNvPr>
          <p:cNvCxnSpPr>
            <a:cxnSpLocks/>
          </p:cNvCxnSpPr>
          <p:nvPr/>
        </p:nvCxnSpPr>
        <p:spPr bwMode="auto">
          <a:xfrm flipV="1">
            <a:off x="4703438" y="5056183"/>
            <a:ext cx="647700" cy="21056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17EF94-DFDA-490F-91DA-61BBDFFBEDA1}"/>
              </a:ext>
            </a:extLst>
          </p:cNvPr>
          <p:cNvCxnSpPr>
            <a:cxnSpLocks/>
          </p:cNvCxnSpPr>
          <p:nvPr/>
        </p:nvCxnSpPr>
        <p:spPr bwMode="auto">
          <a:xfrm>
            <a:off x="4680643" y="5765014"/>
            <a:ext cx="601396" cy="267467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D9DB9B-EA5B-436C-B404-59C1F1A01286}"/>
              </a:ext>
            </a:extLst>
          </p:cNvPr>
          <p:cNvCxnSpPr>
            <a:cxnSpLocks/>
          </p:cNvCxnSpPr>
          <p:nvPr/>
        </p:nvCxnSpPr>
        <p:spPr bwMode="auto">
          <a:xfrm>
            <a:off x="4723738" y="5562600"/>
            <a:ext cx="579955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E9FC50-1E96-41E3-B01E-8FBEE23D900B}"/>
              </a:ext>
            </a:extLst>
          </p:cNvPr>
          <p:cNvSpPr txBox="1"/>
          <p:nvPr/>
        </p:nvSpPr>
        <p:spPr>
          <a:xfrm>
            <a:off x="5382597" y="4514111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Output </a:t>
            </a:r>
            <a:r>
              <a:rPr lang="en-US" sz="1800" b="1" dirty="0">
                <a:latin typeface="Arial" panose="020B0604020202020204" pitchFamily="34" charset="0"/>
              </a:rPr>
              <a:t>almost always </a:t>
            </a:r>
            <a:r>
              <a:rPr lang="en-US" sz="1800" dirty="0">
                <a:latin typeface="Arial" panose="020B0604020202020204" pitchFamily="34" charset="0"/>
              </a:rPr>
              <a:t>in return statement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694AD-23C7-4478-A2A9-EBA08775E2C3}"/>
              </a:ext>
            </a:extLst>
          </p:cNvPr>
          <p:cNvSpPr txBox="1"/>
          <p:nvPr/>
        </p:nvSpPr>
        <p:spPr>
          <a:xfrm>
            <a:off x="5282039" y="5880466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Output </a:t>
            </a:r>
            <a:r>
              <a:rPr lang="en-US" sz="1800" b="1" dirty="0">
                <a:latin typeface="Arial" panose="020B0604020202020204" pitchFamily="34" charset="0"/>
              </a:rPr>
              <a:t>sometimes </a:t>
            </a:r>
            <a:r>
              <a:rPr lang="en-US" sz="1800" dirty="0" err="1">
                <a:solidFill>
                  <a:srgbClr val="0000CC"/>
                </a:solidFill>
                <a:latin typeface="Arial" panose="020B0604020202020204" pitchFamily="34" charset="0"/>
              </a:rPr>
              <a:t>cout</a:t>
            </a:r>
            <a:r>
              <a:rPr lang="en-US" sz="1800" dirty="0">
                <a:solidFill>
                  <a:srgbClr val="0000CC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sz="1800" dirty="0">
                <a:latin typeface="Arial" panose="020B0604020202020204" pitchFamily="34" charset="0"/>
              </a:rPr>
              <a:t>When function name has </a:t>
            </a:r>
            <a:br>
              <a:rPr lang="en-US" sz="1800" dirty="0">
                <a:latin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</a:rPr>
              <a:t>“write”, “print”, “display”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43D1FA-C905-4525-A7AC-3746AAB033E2}"/>
              </a:ext>
            </a:extLst>
          </p:cNvPr>
          <p:cNvSpPr txBox="1"/>
          <p:nvPr/>
        </p:nvSpPr>
        <p:spPr>
          <a:xfrm>
            <a:off x="5344931" y="538601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</a:rPr>
              <a:t>Call-by-reference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9CE94-3D37-F171-D523-D7DC9FB5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51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  <p:bldP spid="23" grpId="0"/>
      <p:bldP spid="24" grpId="0"/>
      <p:bldP spid="25" grpId="0" animBg="1"/>
      <p:bldP spid="27" grpId="0" animBg="1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Formal Parameter Names</a:t>
            </a:r>
          </a:p>
        </p:txBody>
      </p:sp>
      <p:sp>
        <p:nvSpPr>
          <p:cNvPr id="2253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Functions are designed as </a:t>
            </a:r>
            <a:r>
              <a:rPr lang="en-US" sz="2400" dirty="0">
                <a:solidFill>
                  <a:srgbClr val="C00000"/>
                </a:solidFill>
              </a:rPr>
              <a:t>self-contained modules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Programmers choose meaningful names for </a:t>
            </a:r>
            <a:br>
              <a:rPr lang="en-US" sz="2400" dirty="0"/>
            </a:br>
            <a:r>
              <a:rPr lang="en-US" sz="2400" dirty="0"/>
              <a:t>formal parameters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Formal parameter names may or may not match </a:t>
            </a:r>
            <a:br>
              <a:rPr lang="en-US" sz="2400" dirty="0"/>
            </a:br>
            <a:r>
              <a:rPr lang="en-US" sz="2400" dirty="0"/>
              <a:t>variable names used in the main part of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It does not matter if formal parameter names </a:t>
            </a:r>
            <a:br>
              <a:rPr lang="en-US" sz="2400" dirty="0"/>
            </a:br>
            <a:r>
              <a:rPr lang="en-US" sz="2400" dirty="0"/>
              <a:t>match other variable names in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Remember that only the value of the argument is </a:t>
            </a:r>
            <a:br>
              <a:rPr lang="en-US" sz="2400" dirty="0"/>
            </a:br>
            <a:r>
              <a:rPr lang="en-US" sz="2400" dirty="0"/>
              <a:t>plugged into the formal parameter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848600" y="6400800"/>
            <a:ext cx="11064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760D1828-CC5E-4425-B6FA-A452C2653078}" type="slidenum">
              <a:rPr lang="en-US"/>
              <a:pPr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42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C84D-B478-48D1-ACD8-889A008D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in memory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4359620-7CDA-4EAC-897A-18EF0F23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1300294"/>
            <a:ext cx="5770053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2D4963-78F3-494F-B289-69F9FB633050}"/>
              </a:ext>
            </a:extLst>
          </p:cNvPr>
          <p:cNvSpPr/>
          <p:nvPr/>
        </p:nvSpPr>
        <p:spPr bwMode="auto">
          <a:xfrm>
            <a:off x="5590126" y="2057531"/>
            <a:ext cx="2029874" cy="3276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7AFE0-9233-48A7-9E97-1EB7EF669C64}"/>
              </a:ext>
            </a:extLst>
          </p:cNvPr>
          <p:cNvSpPr txBox="1"/>
          <p:nvPr/>
        </p:nvSpPr>
        <p:spPr>
          <a:xfrm>
            <a:off x="5570056" y="4953000"/>
            <a:ext cx="1794081" cy="400110"/>
          </a:xfrm>
          <a:prstGeom prst="rect">
            <a:avLst/>
          </a:prstGeom>
          <a:gradFill flip="none" rotWithShape="1">
            <a:gsLst>
              <a:gs pos="0">
                <a:srgbClr val="00B6F6">
                  <a:tint val="66000"/>
                  <a:satMod val="160000"/>
                </a:srgbClr>
              </a:gs>
              <a:gs pos="50000">
                <a:srgbClr val="00B6F6">
                  <a:tint val="44500"/>
                  <a:satMod val="160000"/>
                </a:srgbClr>
              </a:gs>
              <a:gs pos="100000">
                <a:srgbClr val="00B6F6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rtlCol="0">
            <a:spAutoFit/>
          </a:bodyPr>
          <a:lstStyle/>
          <a:p>
            <a:r>
              <a:rPr lang="en-US" sz="2000" dirty="0"/>
              <a:t>Program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01CED-2CDB-4A58-A3A0-17FF5FFBEF92}"/>
              </a:ext>
            </a:extLst>
          </p:cNvPr>
          <p:cNvSpPr txBox="1"/>
          <p:nvPr/>
        </p:nvSpPr>
        <p:spPr>
          <a:xfrm>
            <a:off x="5570055" y="4471058"/>
            <a:ext cx="2024913" cy="400110"/>
          </a:xfrm>
          <a:prstGeom prst="rect">
            <a:avLst/>
          </a:prstGeom>
          <a:gradFill flip="none" rotWithShape="1">
            <a:gsLst>
              <a:gs pos="0">
                <a:srgbClr val="00B6F6">
                  <a:tint val="66000"/>
                  <a:satMod val="160000"/>
                </a:srgbClr>
              </a:gs>
              <a:gs pos="50000">
                <a:srgbClr val="00B6F6">
                  <a:tint val="44500"/>
                  <a:satMod val="160000"/>
                </a:srgbClr>
              </a:gs>
              <a:gs pos="100000">
                <a:srgbClr val="00B6F6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rtlCol="0">
            <a:spAutoFit/>
          </a:bodyPr>
          <a:lstStyle/>
          <a:p>
            <a:r>
              <a:rPr lang="en-US" sz="2000" dirty="0"/>
              <a:t>Global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E3B4-119D-428D-9E1C-3CB5B4705998}"/>
              </a:ext>
            </a:extLst>
          </p:cNvPr>
          <p:cNvSpPr txBox="1"/>
          <p:nvPr/>
        </p:nvSpPr>
        <p:spPr>
          <a:xfrm>
            <a:off x="5572153" y="3681341"/>
            <a:ext cx="2964273" cy="707886"/>
          </a:xfrm>
          <a:prstGeom prst="rect">
            <a:avLst/>
          </a:prstGeom>
          <a:gradFill flip="none" rotWithShape="1">
            <a:gsLst>
              <a:gs pos="0">
                <a:srgbClr val="00B6F6">
                  <a:tint val="66000"/>
                  <a:satMod val="160000"/>
                </a:srgbClr>
              </a:gs>
              <a:gs pos="50000">
                <a:srgbClr val="00B6F6">
                  <a:tint val="44500"/>
                  <a:satMod val="160000"/>
                </a:srgbClr>
              </a:gs>
              <a:gs pos="100000">
                <a:srgbClr val="00B6F6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rtlCol="0">
            <a:spAutoFit/>
          </a:bodyPr>
          <a:lstStyle/>
          <a:p>
            <a:r>
              <a:rPr lang="en-US" sz="2000" dirty="0"/>
              <a:t>Dynamic Memory</a:t>
            </a:r>
          </a:p>
          <a:p>
            <a:r>
              <a:rPr lang="en-US" sz="2000" dirty="0"/>
              <a:t>Allocation (discuss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68C53-9B1D-485C-8770-74B65134296D}"/>
              </a:ext>
            </a:extLst>
          </p:cNvPr>
          <p:cNvSpPr txBox="1"/>
          <p:nvPr/>
        </p:nvSpPr>
        <p:spPr>
          <a:xfrm>
            <a:off x="5557396" y="1660517"/>
            <a:ext cx="3430750" cy="1938992"/>
          </a:xfrm>
          <a:prstGeom prst="rect">
            <a:avLst/>
          </a:prstGeom>
          <a:gradFill flip="none" rotWithShape="1">
            <a:gsLst>
              <a:gs pos="0">
                <a:srgbClr val="00B6F6">
                  <a:tint val="66000"/>
                  <a:satMod val="160000"/>
                </a:srgbClr>
              </a:gs>
              <a:gs pos="50000">
                <a:srgbClr val="00B6F6">
                  <a:tint val="44500"/>
                  <a:satMod val="160000"/>
                </a:srgbClr>
              </a:gs>
              <a:gs pos="100000">
                <a:srgbClr val="00B6F6">
                  <a:tint val="23500"/>
                  <a:satMod val="160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r>
              <a:rPr lang="en-US" sz="2000" dirty="0"/>
              <a:t>Arguments are pushed onto</a:t>
            </a:r>
          </a:p>
          <a:p>
            <a:r>
              <a:rPr lang="en-US" sz="2000" dirty="0"/>
              <a:t>the stack as parameters </a:t>
            </a:r>
          </a:p>
          <a:p>
            <a:r>
              <a:rPr lang="en-US" sz="2000" dirty="0"/>
              <a:t>when a function is called. </a:t>
            </a:r>
          </a:p>
          <a:p>
            <a:r>
              <a:rPr lang="en-US" sz="2000" dirty="0"/>
              <a:t>Local variables are created</a:t>
            </a:r>
          </a:p>
          <a:p>
            <a:r>
              <a:rPr lang="en-US" sz="2000" dirty="0"/>
              <a:t>on the stack and popped (removed) on return.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53B98-A25D-193B-48EB-472D2C58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14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00CC"/>
                </a:solidFill>
              </a:rPr>
              <a:t>Function call: </a:t>
            </a:r>
          </a:p>
          <a:p>
            <a:pPr eaLnBrk="1" hangingPunct="1"/>
            <a:r>
              <a:rPr lang="en-US" dirty="0">
                <a:solidFill>
                  <a:srgbClr val="0000CC"/>
                </a:solidFill>
              </a:rPr>
              <a:t>What’s really happening</a:t>
            </a:r>
          </a:p>
        </p:txBody>
      </p:sp>
    </p:spTree>
    <p:extLst>
      <p:ext uri="{BB962C8B-B14F-4D97-AF65-F5344CB8AC3E}">
        <p14:creationId xmlns:p14="http://schemas.microsoft.com/office/powerpoint/2010/main" val="41611227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2369-3BCF-4028-9E6D-8D4EDCD6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Function is called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22C6-49A4-4DF0-A00A-4361ACB8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arguments are copied (in order) into the parameters (on the stack)</a:t>
            </a:r>
          </a:p>
          <a:p>
            <a:pPr lvl="1"/>
            <a:r>
              <a:rPr lang="en-US" dirty="0"/>
              <a:t>the return address must be saved</a:t>
            </a:r>
          </a:p>
          <a:p>
            <a:pPr lvl="1"/>
            <a:r>
              <a:rPr lang="en-US" dirty="0"/>
              <a:t>the code jumps to function which uses the parameters set to the argument values</a:t>
            </a:r>
          </a:p>
          <a:p>
            <a:pPr lvl="1"/>
            <a:r>
              <a:rPr lang="en-US" dirty="0"/>
              <a:t>local variables may be declared, function statements execute sequentially</a:t>
            </a:r>
          </a:p>
          <a:p>
            <a:pPr lvl="1"/>
            <a:r>
              <a:rPr lang="en-US" dirty="0"/>
              <a:t>return statement may shorten execution.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8FE7B-B2EF-936C-DA2D-EC13B7BB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110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A7F9-049D-4085-8AE0-73E469344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D79A8-BA13-46EF-A4ED-A5F8C069A595}"/>
              </a:ext>
            </a:extLst>
          </p:cNvPr>
          <p:cNvSpPr txBox="1"/>
          <p:nvPr/>
        </p:nvSpPr>
        <p:spPr>
          <a:xfrm>
            <a:off x="5715000" y="510175"/>
            <a:ext cx="2362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Stack grows from highest memory address to lowest. </a:t>
            </a:r>
          </a:p>
          <a:p>
            <a:endParaRPr lang="en-US" sz="1800" i="1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r>
              <a:rPr lang="en-US" sz="1800" i="1" dirty="0">
                <a:solidFill>
                  <a:srgbClr val="00B050"/>
                </a:solidFill>
                <a:latin typeface="Arial" panose="020B0604020202020204" pitchFamily="34" charset="0"/>
              </a:rPr>
              <a:t>Function caller puts arguments on stack into the parameters.</a:t>
            </a:r>
          </a:p>
          <a:p>
            <a:endParaRPr lang="en-US" sz="1800" i="1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System puts return address, then jumps into the function</a:t>
            </a:r>
            <a:r>
              <a:rPr lang="en-US" sz="1800" i="1" dirty="0">
                <a:solidFill>
                  <a:srgbClr val="FFC000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1800" i="1" dirty="0">
              <a:solidFill>
                <a:srgbClr val="7030A0"/>
              </a:solidFill>
            </a:endParaRPr>
          </a:p>
          <a:p>
            <a:r>
              <a:rPr lang="en-US" sz="1800" i="1" dirty="0">
                <a:solidFill>
                  <a:srgbClr val="7030A0"/>
                </a:solidFill>
                <a:latin typeface="Arial" panose="020B0604020202020204" pitchFamily="34" charset="0"/>
              </a:rPr>
              <a:t>Local variables get created on the stack next!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A2AD4-5D04-42A1-8261-C9914E961DD4}"/>
              </a:ext>
            </a:extLst>
          </p:cNvPr>
          <p:cNvSpPr txBox="1"/>
          <p:nvPr/>
        </p:nvSpPr>
        <p:spPr>
          <a:xfrm>
            <a:off x="472961" y="5181600"/>
            <a:ext cx="8266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Arguments are pushed onto stack in order they appear.</a:t>
            </a:r>
          </a:p>
          <a:p>
            <a:r>
              <a:rPr lang="en-US" dirty="0">
                <a:latin typeface="Arial" panose="020B0604020202020204" pitchFamily="34" charset="0"/>
              </a:rPr>
              <a:t>Return address is pushed on before the call is made.</a:t>
            </a:r>
          </a:p>
          <a:p>
            <a:r>
              <a:rPr lang="en-US" dirty="0">
                <a:latin typeface="Arial" panose="020B0604020202020204" pitchFamily="34" charset="0"/>
              </a:rPr>
              <a:t>Local variables are pushed onto stack in order they appear.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DA21FEDD-2F48-41E1-82C6-42829E822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5336"/>
            <a:ext cx="4952495" cy="3134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837CD-96C3-468D-BA84-EACD65D89272}"/>
              </a:ext>
            </a:extLst>
          </p:cNvPr>
          <p:cNvSpPr txBox="1"/>
          <p:nvPr/>
        </p:nvSpPr>
        <p:spPr>
          <a:xfrm>
            <a:off x="4114800" y="29738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8FF1B-38B7-45F6-8804-55CF5FC7F88B}"/>
              </a:ext>
            </a:extLst>
          </p:cNvPr>
          <p:cNvSpPr txBox="1"/>
          <p:nvPr/>
        </p:nvSpPr>
        <p:spPr>
          <a:xfrm>
            <a:off x="914400" y="44958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ebp</a:t>
            </a:r>
            <a:r>
              <a:rPr lang="en-US" sz="1600" i="1" dirty="0"/>
              <a:t> - points to beginning of previous frame (base pointer)</a:t>
            </a:r>
          </a:p>
          <a:p>
            <a:r>
              <a:rPr lang="en-US" sz="1600" i="1" dirty="0" err="1"/>
              <a:t>esp</a:t>
            </a:r>
            <a:r>
              <a:rPr lang="en-US" sz="1600" i="1" dirty="0"/>
              <a:t> – next stack position.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F7141E-F574-FCD9-0100-0AD9AFCA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49607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function_example.jpeg">
            <a:extLst>
              <a:ext uri="{FF2B5EF4-FFF2-40B4-BE49-F238E27FC236}">
                <a16:creationId xmlns:a16="http://schemas.microsoft.com/office/drawing/2014/main" id="{EEBD77B3-6E22-4C55-96F7-81FCAC2043A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8600" y="303213"/>
            <a:ext cx="5973763" cy="6327775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B2AAB00-754A-4B20-8001-D76FD38B17B5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1576184"/>
          <a:ext cx="3352800" cy="1167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40501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DA94A9-F5F5-4152-B411-EA21791C0E05}"/>
              </a:ext>
            </a:extLst>
          </p:cNvPr>
          <p:cNvSpPr txBox="1"/>
          <p:nvPr/>
        </p:nvSpPr>
        <p:spPr>
          <a:xfrm>
            <a:off x="5586305" y="1027169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for main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A009CB32-57D5-4B91-8C52-D8718E189A94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4655177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A4ED295-CF72-4756-9396-1F1F483BADB0}"/>
              </a:ext>
            </a:extLst>
          </p:cNvPr>
          <p:cNvSpPr txBox="1"/>
          <p:nvPr/>
        </p:nvSpPr>
        <p:spPr>
          <a:xfrm>
            <a:off x="5457616" y="3883968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for </a:t>
            </a:r>
            <a:r>
              <a:rPr lang="en-US" dirty="0" err="1"/>
              <a:t>total_cost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92912E-8E14-42E1-9277-279B1DC5B94A}"/>
              </a:ext>
            </a:extLst>
          </p:cNvPr>
          <p:cNvCxnSpPr/>
          <p:nvPr/>
        </p:nvCxnSpPr>
        <p:spPr bwMode="auto">
          <a:xfrm>
            <a:off x="2590800" y="3810000"/>
            <a:ext cx="2514600" cy="9906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D21F35-7D11-41E1-A86F-8189AC6C3C63}"/>
              </a:ext>
            </a:extLst>
          </p:cNvPr>
          <p:cNvCxnSpPr/>
          <p:nvPr/>
        </p:nvCxnSpPr>
        <p:spPr bwMode="auto">
          <a:xfrm>
            <a:off x="3352800" y="3883968"/>
            <a:ext cx="1752600" cy="129763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6884601-41EA-40BA-981A-BB735E7C342B}"/>
              </a:ext>
            </a:extLst>
          </p:cNvPr>
          <p:cNvGraphicFramePr>
            <a:graphicFrameLocks noGrp="1"/>
          </p:cNvGraphicFramePr>
          <p:nvPr/>
        </p:nvGraphicFramePr>
        <p:xfrm>
          <a:off x="5181599" y="4648501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7D1603E7-1382-4962-99AE-620B95194977}"/>
              </a:ext>
            </a:extLst>
          </p:cNvPr>
          <p:cNvGraphicFramePr>
            <a:graphicFrameLocks noGrp="1"/>
          </p:cNvGraphicFramePr>
          <p:nvPr/>
        </p:nvGraphicFramePr>
        <p:xfrm>
          <a:off x="5175411" y="4648501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2AF83F3E-1F94-4DF6-A4DC-EA487066AEFB}"/>
              </a:ext>
            </a:extLst>
          </p:cNvPr>
          <p:cNvGraphicFramePr>
            <a:graphicFrameLocks noGrp="1"/>
          </p:cNvGraphicFramePr>
          <p:nvPr/>
        </p:nvGraphicFramePr>
        <p:xfrm>
          <a:off x="5175411" y="4649186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11E54264-7F34-4EBA-9156-DBC6393AA1DD}"/>
              </a:ext>
            </a:extLst>
          </p:cNvPr>
          <p:cNvGraphicFramePr>
            <a:graphicFrameLocks noGrp="1"/>
          </p:cNvGraphicFramePr>
          <p:nvPr/>
        </p:nvGraphicFramePr>
        <p:xfrm>
          <a:off x="5181598" y="4649186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E32F5382-162E-4528-B2EF-287804C06405}"/>
              </a:ext>
            </a:extLst>
          </p:cNvPr>
          <p:cNvSpPr/>
          <p:nvPr/>
        </p:nvSpPr>
        <p:spPr bwMode="auto">
          <a:xfrm flipV="1">
            <a:off x="4150723" y="2057400"/>
            <a:ext cx="954677" cy="4317308"/>
          </a:xfrm>
          <a:prstGeom prst="curvedRightArrow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EB5DF4E-81E8-4D0A-B4EB-7283177359DF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1576184"/>
          <a:ext cx="3352800" cy="1167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40501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2995-941B-646D-03A2-ED9F4460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33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B2AAB00-754A-4B20-8001-D76FD38B17B5}"/>
              </a:ext>
            </a:extLst>
          </p:cNvPr>
          <p:cNvGraphicFramePr>
            <a:graphicFrameLocks noGrp="1"/>
          </p:cNvGraphicFramePr>
          <p:nvPr/>
        </p:nvGraphicFramePr>
        <p:xfrm>
          <a:off x="5181600" y="1576184"/>
          <a:ext cx="3352800" cy="1167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40501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A009CB32-57D5-4B91-8C52-D8718E189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6321"/>
              </p:ext>
            </p:extLst>
          </p:nvPr>
        </p:nvGraphicFramePr>
        <p:xfrm>
          <a:off x="5181600" y="2754882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6884601-41EA-40BA-981A-BB735E7C3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540867"/>
              </p:ext>
            </p:extLst>
          </p:nvPr>
        </p:nvGraphicFramePr>
        <p:xfrm>
          <a:off x="5181599" y="2748206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7D1603E7-1382-4962-99AE-620B95194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87070"/>
              </p:ext>
            </p:extLst>
          </p:nvPr>
        </p:nvGraphicFramePr>
        <p:xfrm>
          <a:off x="5175411" y="2748206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2AF83F3E-1F94-4DF6-A4DC-EA487066A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55802"/>
              </p:ext>
            </p:extLst>
          </p:nvPr>
        </p:nvGraphicFramePr>
        <p:xfrm>
          <a:off x="5175411" y="2748891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11E54264-7F34-4EBA-9156-DBC6393AA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02939"/>
              </p:ext>
            </p:extLst>
          </p:nvPr>
        </p:nvGraphicFramePr>
        <p:xfrm>
          <a:off x="5181598" y="2748891"/>
          <a:ext cx="3352800" cy="19062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3586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number_par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price_par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27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19, 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707904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TAX_RATE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  <a:tr h="404503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849030"/>
                  </a:ext>
                </a:extLst>
              </a:tr>
            </a:tbl>
          </a:graphicData>
        </a:graphic>
      </p:graphicFrame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FEB5DF4E-81E8-4D0A-B4EB-728317735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012277"/>
              </p:ext>
            </p:extLst>
          </p:nvPr>
        </p:nvGraphicFramePr>
        <p:xfrm>
          <a:off x="5181600" y="1576184"/>
          <a:ext cx="3352800" cy="1167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6280034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270555035"/>
                    </a:ext>
                  </a:extLst>
                </a:gridCol>
              </a:tblGrid>
              <a:tr h="405016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8444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05674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54857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BBC54D7D-D0F2-E80C-F765-45D8CED8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Reality: One Big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2995-941B-646D-03A2-ED9F4460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t>26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6FC8E-CA8B-6F77-FBBC-F570323A2FE0}"/>
              </a:ext>
            </a:extLst>
          </p:cNvPr>
          <p:cNvSpPr txBox="1"/>
          <p:nvPr/>
        </p:nvSpPr>
        <p:spPr>
          <a:xfrm>
            <a:off x="533400" y="1576184"/>
            <a:ext cx="4783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for main starts here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AA388D-B421-C825-E562-01D7AE10224C}"/>
              </a:ext>
            </a:extLst>
          </p:cNvPr>
          <p:cNvSpPr txBox="1"/>
          <p:nvPr/>
        </p:nvSpPr>
        <p:spPr>
          <a:xfrm>
            <a:off x="6002528" y="68838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4AFC6-226A-FBB6-481C-2D4AEB096101}"/>
              </a:ext>
            </a:extLst>
          </p:cNvPr>
          <p:cNvSpPr txBox="1"/>
          <p:nvPr/>
        </p:nvSpPr>
        <p:spPr>
          <a:xfrm>
            <a:off x="571500" y="2743200"/>
            <a:ext cx="438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for </a:t>
            </a:r>
            <a:r>
              <a:rPr lang="en-US" dirty="0" err="1"/>
              <a:t>total_cost</a:t>
            </a:r>
            <a:r>
              <a:rPr lang="en-US" dirty="0"/>
              <a:t> starts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910E5D-8807-8F84-723A-66846A8CF378}"/>
              </a:ext>
            </a:extLst>
          </p:cNvPr>
          <p:cNvSpPr txBox="1"/>
          <p:nvPr/>
        </p:nvSpPr>
        <p:spPr>
          <a:xfrm>
            <a:off x="609600" y="4192827"/>
            <a:ext cx="455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Stack for </a:t>
            </a:r>
            <a:r>
              <a:rPr lang="en-US" dirty="0" err="1"/>
              <a:t>total_cost</a:t>
            </a:r>
            <a:r>
              <a:rPr lang="en-US" dirty="0"/>
              <a:t> ends here</a:t>
            </a:r>
          </a:p>
        </p:txBody>
      </p:sp>
    </p:spTree>
    <p:extLst>
      <p:ext uri="{BB962C8B-B14F-4D97-AF65-F5344CB8AC3E}">
        <p14:creationId xmlns:p14="http://schemas.microsoft.com/office/powerpoint/2010/main" val="13252688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93D0-7667-4141-8F34-E06FD875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4268-6895-4383-8DC1-F610BC2B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syntax for a function </a:t>
            </a:r>
            <a:r>
              <a:rPr lang="en-US" b="1" dirty="0"/>
              <a:t>declaration</a:t>
            </a:r>
            <a:r>
              <a:rPr lang="en-US" dirty="0"/>
              <a:t>?</a:t>
            </a:r>
          </a:p>
          <a:p>
            <a:r>
              <a:rPr lang="en-US" dirty="0"/>
              <a:t>What is the syntax for a function </a:t>
            </a:r>
            <a:r>
              <a:rPr lang="en-US" b="1" dirty="0"/>
              <a:t>definition</a:t>
            </a:r>
            <a:r>
              <a:rPr lang="en-US" dirty="0"/>
              <a:t>?</a:t>
            </a:r>
          </a:p>
          <a:p>
            <a:r>
              <a:rPr lang="en-US" dirty="0"/>
              <a:t>What is the syntax of a function </a:t>
            </a:r>
            <a:r>
              <a:rPr lang="en-US" b="1" dirty="0"/>
              <a:t>call</a:t>
            </a:r>
            <a:r>
              <a:rPr lang="en-US" dirty="0"/>
              <a:t>?</a:t>
            </a:r>
          </a:p>
          <a:p>
            <a:r>
              <a:rPr lang="en-US" dirty="0"/>
              <a:t>What happens when the following line of code is executed in the example program:</a:t>
            </a:r>
          </a:p>
          <a:p>
            <a:pPr lvl="1"/>
            <a:r>
              <a:rPr lang="en-US" sz="2400" dirty="0"/>
              <a:t>bill = </a:t>
            </a:r>
            <a:r>
              <a:rPr lang="en-US" sz="2400" dirty="0" err="1"/>
              <a:t>total_cost</a:t>
            </a:r>
            <a:r>
              <a:rPr lang="en-US" sz="2400" dirty="0"/>
              <a:t>(10, 35.50);</a:t>
            </a:r>
          </a:p>
          <a:p>
            <a:pPr lvl="1"/>
            <a:r>
              <a:rPr lang="en-US" sz="2400" dirty="0"/>
              <a:t>bill = </a:t>
            </a:r>
            <a:r>
              <a:rPr lang="en-US" sz="2400" dirty="0" err="1"/>
              <a:t>total_cost</a:t>
            </a:r>
            <a:r>
              <a:rPr lang="en-US" sz="2400" dirty="0"/>
              <a:t>(2.5, 30);</a:t>
            </a:r>
          </a:p>
          <a:p>
            <a:pPr lvl="1"/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972C1-12ED-D3BA-F9A8-45994540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0093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4F33B-EC6C-C6D3-D318-5F568E34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FD5B2F-EF1F-51BD-4EA4-8AF6A1D2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+mj-lt"/>
              </a:rPr>
              <a:t>Scope</a:t>
            </a:r>
          </a:p>
          <a:p>
            <a:r>
              <a:rPr lang="en-US" sz="3200" dirty="0">
                <a:latin typeface="+mj-lt"/>
              </a:rPr>
              <a:t>Binary</a:t>
            </a:r>
          </a:p>
          <a:p>
            <a:r>
              <a:rPr lang="en-US" sz="3200" dirty="0">
                <a:latin typeface="+mj-lt"/>
              </a:rPr>
              <a:t>Addresses</a:t>
            </a:r>
          </a:p>
          <a:p>
            <a:r>
              <a:rPr lang="en-US" sz="3200" dirty="0">
                <a:latin typeface="+mj-lt"/>
              </a:rPr>
              <a:t>Pass by value </a:t>
            </a:r>
          </a:p>
          <a:p>
            <a:r>
              <a:rPr lang="en-US" sz="3200" dirty="0">
                <a:latin typeface="+mj-lt"/>
              </a:rPr>
              <a:t>Pass-by-reference</a:t>
            </a:r>
          </a:p>
          <a:p>
            <a:pPr lvl="1"/>
            <a:r>
              <a:rPr lang="en-US" sz="3200" dirty="0">
                <a:latin typeface="+mj-lt"/>
              </a:rPr>
              <a:t>Swap</a:t>
            </a:r>
            <a:endParaRPr lang="en-US" sz="3200" dirty="0">
              <a:latin typeface="+mj-lt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9180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0257-6FF0-4381-8C22-3EFB99D5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9D00-095F-4A1B-8BE3-BF9FF4F24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inside Memory</a:t>
            </a:r>
          </a:p>
          <a:p>
            <a:r>
              <a:rPr lang="en-US" dirty="0"/>
              <a:t>Call-by-value and Call-by-reference</a:t>
            </a:r>
          </a:p>
          <a:p>
            <a:r>
              <a:rPr lang="en-US" dirty="0"/>
              <a:t>Overloading</a:t>
            </a:r>
          </a:p>
          <a:p>
            <a:r>
              <a:rPr lang="en-US" dirty="0"/>
              <a:t>Default parameter values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BDFEB-469B-4898-9155-E85AF725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78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00CC"/>
                </a:solidFill>
              </a:rPr>
              <a:t>Programmer-Defined Functions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Variable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Variables declared in a function</a:t>
            </a:r>
          </a:p>
          <a:p>
            <a:r>
              <a:rPr lang="en-US" dirty="0"/>
              <a:t>are </a:t>
            </a:r>
            <a:r>
              <a:rPr lang="en-US" b="1" dirty="0"/>
              <a:t>local</a:t>
            </a:r>
            <a:r>
              <a:rPr lang="en-US" dirty="0"/>
              <a:t> to that function</a:t>
            </a:r>
          </a:p>
          <a:p>
            <a:r>
              <a:rPr lang="en-US" dirty="0"/>
              <a:t>are invisible to all other functions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  <a:r>
              <a:rPr lang="en-US" dirty="0"/>
              <a:t> is 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5BFB-F715-4C5F-9B9E-A784472F854B}"/>
              </a:ext>
            </a:extLst>
          </p:cNvPr>
          <p:cNvSpPr txBox="1"/>
          <p:nvPr/>
        </p:nvSpPr>
        <p:spPr>
          <a:xfrm>
            <a:off x="6477000" y="1424537"/>
            <a:ext cx="251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Remember: What's </a:t>
            </a:r>
            <a:r>
              <a:rPr lang="en-US" u="sng" dirty="0">
                <a:solidFill>
                  <a:srgbClr val="0070C0"/>
                </a:solidFill>
              </a:rPr>
              <a:t>defined</a:t>
            </a:r>
            <a:r>
              <a:rPr lang="en-US" dirty="0">
                <a:solidFill>
                  <a:srgbClr val="0070C0"/>
                </a:solidFill>
              </a:rPr>
              <a:t> in the function stays in the function.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(Just like blocks { } )</a:t>
            </a:r>
          </a:p>
        </p:txBody>
      </p:sp>
    </p:spTree>
    <p:extLst>
      <p:ext uri="{BB962C8B-B14F-4D97-AF65-F5344CB8AC3E}">
        <p14:creationId xmlns:p14="http://schemas.microsoft.com/office/powerpoint/2010/main" val="3412429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28600"/>
            <a:ext cx="4114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does </a:t>
            </a:r>
            <a:br>
              <a:rPr lang="en-US" dirty="0"/>
            </a:br>
            <a:r>
              <a:rPr lang="en-US" dirty="0"/>
              <a:t>this code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" y="152400"/>
            <a:ext cx="8910145" cy="6553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a);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a=5, b, c=5;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 &lt;&lt; " " &lt;&lt; b &lt;&lt; " “ &lt;&lt; c 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a) {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c=12;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 a*5+c;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886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Formal parameter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Typically, argument names do not match parameter names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declaration: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mymin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/>
              <a:t>oneNum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b="1" dirty="0" err="1"/>
              <a:t>anotherNum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..</a:t>
            </a:r>
          </a:p>
          <a:p>
            <a:pPr marL="0" indent="0">
              <a:buNone/>
            </a:pPr>
            <a:r>
              <a:rPr lang="en-US" dirty="0"/>
              <a:t>Example call:  </a:t>
            </a:r>
          </a:p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x=6; </a:t>
            </a:r>
            <a:r>
              <a:rPr lang="en-US" dirty="0" err="1"/>
              <a:t>int</a:t>
            </a:r>
            <a:r>
              <a:rPr lang="en-US" dirty="0"/>
              <a:t> y=4;</a:t>
            </a:r>
          </a:p>
          <a:p>
            <a:pPr marL="0" indent="0">
              <a:buNone/>
            </a:pPr>
            <a:r>
              <a:rPr lang="en-US" dirty="0" err="1"/>
              <a:t>mymin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363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Formal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are the Formal Parameters?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float triple(float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float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=3*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977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Formal parameters - reminders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6019800"/>
          </a:xfrm>
        </p:spPr>
        <p:txBody>
          <a:bodyPr>
            <a:normAutofit/>
          </a:bodyPr>
          <a:lstStyle/>
          <a:p>
            <a:r>
              <a:rPr lang="en-US" b="1" dirty="0"/>
              <a:t>Local</a:t>
            </a:r>
            <a:r>
              <a:rPr lang="en-US" dirty="0"/>
              <a:t> to the function</a:t>
            </a:r>
          </a:p>
          <a:p>
            <a:r>
              <a:rPr lang="en-US" dirty="0"/>
              <a:t>Used as if they were declared in function body – so … </a:t>
            </a:r>
            <a:r>
              <a:rPr lang="en-US" b="1" dirty="0">
                <a:solidFill>
                  <a:srgbClr val="FF0000"/>
                </a:solidFill>
              </a:rPr>
              <a:t>do 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re-declare in function body</a:t>
            </a:r>
          </a:p>
          <a:p>
            <a:r>
              <a:rPr lang="en-US" dirty="0"/>
              <a:t>When function is called, parameters initialized to the values of the arguments in the function call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float triple(float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float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=3*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tripledNum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8B9877-F0F5-FBC4-50F3-FB76B096BFE6}"/>
              </a:ext>
            </a:extLst>
          </p:cNvPr>
          <p:cNvSpPr txBox="1"/>
          <p:nvPr/>
        </p:nvSpPr>
        <p:spPr>
          <a:xfrm>
            <a:off x="6386804" y="47244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the stack!</a:t>
            </a:r>
          </a:p>
        </p:txBody>
      </p:sp>
    </p:spTree>
    <p:extLst>
      <p:ext uri="{BB962C8B-B14F-4D97-AF65-F5344CB8AC3E}">
        <p14:creationId xmlns:p14="http://schemas.microsoft.com/office/powerpoint/2010/main" val="16380703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83EE-61FF-4747-BDBA-594AD9C5B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2490-DE23-4D7A-8D25-07F28589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ECB19-B7BA-4104-A579-B6697B32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490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Binary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rmAutofit/>
          </a:bodyPr>
          <a:lstStyle/>
          <a:p>
            <a:r>
              <a:rPr lang="en-US" sz="3000" dirty="0"/>
              <a:t>Each variable is represented by a certain number of 0s and 1s</a:t>
            </a:r>
          </a:p>
          <a:p>
            <a:r>
              <a:rPr lang="en-US" sz="3000" dirty="0"/>
              <a:t>Each 0-or-1 is a bit</a:t>
            </a:r>
          </a:p>
          <a:p>
            <a:r>
              <a:rPr lang="en-US" sz="3000" dirty="0"/>
              <a:t>8 bits in a row is a byte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numStudents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33;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assigns a binary code to memory: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000000000000000000000000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00100001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28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Variable types, revisited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91104"/>
              </p:ext>
            </p:extLst>
          </p:nvPr>
        </p:nvGraphicFramePr>
        <p:xfrm>
          <a:off x="838200" y="1371600"/>
          <a:ext cx="7239000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2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>
                          <a:latin typeface="Courier New" panose="02070309020205020404" pitchFamily="49" charset="0"/>
                        </a:rPr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single character ('a', ‘M’). See ASCII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  <a:r>
                        <a:rPr lang="en-US" sz="2800" baseline="0" dirty="0"/>
                        <a:t> byte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 err="1">
                          <a:latin typeface="Courier New" panose="02070309020205020404" pitchFamily="49" charset="0"/>
                        </a:rPr>
                        <a:t>int</a:t>
                      </a:r>
                      <a:endParaRPr lang="en-US" sz="2600" baseline="0" dirty="0"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integers (-4, 82)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 err="1">
                          <a:latin typeface="Courier New" panose="02070309020205020404" pitchFamily="49" charset="0"/>
                        </a:rPr>
                        <a:t>bool</a:t>
                      </a:r>
                      <a:endParaRPr lang="en-US" sz="2600" baseline="0" dirty="0"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logic (true or false)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 byte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>
                          <a:latin typeface="Courier New" panose="02070309020205020404" pitchFamily="49" charset="0"/>
                        </a:rPr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real</a:t>
                      </a:r>
                      <a:r>
                        <a:rPr lang="en-US" sz="2800" baseline="0" dirty="0"/>
                        <a:t> numbers (1.3, -0.45)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>
                          <a:latin typeface="Courier New" panose="02070309020205020404" pitchFamily="49" charset="0"/>
                        </a:rPr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text ("Hello", "reload")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?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aseline="0" dirty="0">
                          <a:latin typeface="Courier New" panose="02070309020205020404" pitchFamily="49" charset="0"/>
                        </a:rPr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Twice the precision of float (more digits to right of decimal)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874016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4003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41A4-3461-40AC-B633-518A49A8C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Code – sizeof.cpp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3BEB-347D-4F12-9868-138F19A2A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int i;</a:t>
            </a:r>
          </a:p>
          <a:p>
            <a:pPr marL="0" indent="0">
              <a:buNone/>
            </a:pPr>
            <a:r>
              <a:rPr lang="en-US" dirty="0"/>
              <a:t>float f;</a:t>
            </a:r>
          </a:p>
          <a:p>
            <a:pPr marL="0" indent="0">
              <a:buNone/>
            </a:pPr>
            <a:r>
              <a:rPr lang="en-US" dirty="0"/>
              <a:t>double d;</a:t>
            </a:r>
          </a:p>
          <a:p>
            <a:pPr marL="0" indent="0">
              <a:buNone/>
            </a:pPr>
            <a:r>
              <a:rPr lang="en-US" dirty="0"/>
              <a:t>char c;</a:t>
            </a:r>
          </a:p>
          <a:p>
            <a:pPr marL="0" indent="0">
              <a:buNone/>
            </a:pPr>
            <a:r>
              <a:rPr lang="en-US" dirty="0"/>
              <a:t>bool b;</a:t>
            </a:r>
          </a:p>
          <a:p>
            <a:pPr marL="0" indent="0">
              <a:buNone/>
            </a:pPr>
            <a:r>
              <a:rPr lang="en-US" dirty="0"/>
              <a:t>cout &lt;&lt; "size of integer is " &lt;&lt;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&lt;&lt; endl;</a:t>
            </a:r>
          </a:p>
          <a:p>
            <a:pPr marL="0" indent="0">
              <a:buNone/>
            </a:pPr>
            <a:r>
              <a:rPr lang="en-US" dirty="0"/>
              <a:t>cout &lt;&lt; "size of float is " &lt;&lt; </a:t>
            </a:r>
            <a:r>
              <a:rPr lang="en-US" dirty="0" err="1"/>
              <a:t>sizeof</a:t>
            </a:r>
            <a:r>
              <a:rPr lang="en-US" dirty="0"/>
              <a:t>(f) &lt;&lt; endl;</a:t>
            </a:r>
          </a:p>
          <a:p>
            <a:pPr marL="0" indent="0">
              <a:buNone/>
            </a:pPr>
            <a:r>
              <a:rPr lang="en-US" dirty="0"/>
              <a:t>cout &lt;&lt; "size of double is " &lt;&lt; </a:t>
            </a:r>
            <a:r>
              <a:rPr lang="en-US" dirty="0" err="1"/>
              <a:t>sizeof</a:t>
            </a:r>
            <a:r>
              <a:rPr lang="en-US" dirty="0"/>
              <a:t> (d) &lt;&lt; endl;</a:t>
            </a:r>
          </a:p>
          <a:p>
            <a:pPr marL="0" indent="0">
              <a:buNone/>
            </a:pPr>
            <a:r>
              <a:rPr lang="en-US" dirty="0"/>
              <a:t>cout &lt;&lt; "size of char is " &lt;&lt; </a:t>
            </a:r>
            <a:r>
              <a:rPr lang="en-US" dirty="0" err="1"/>
              <a:t>sizeof</a:t>
            </a:r>
            <a:r>
              <a:rPr lang="en-US" dirty="0"/>
              <a:t>(c) &lt;&lt; endl;</a:t>
            </a:r>
          </a:p>
          <a:p>
            <a:pPr marL="0" indent="0">
              <a:buNone/>
            </a:pPr>
            <a:r>
              <a:rPr lang="en-US" dirty="0"/>
              <a:t>cout &lt;&lt; "size of bool is " &lt;&lt; </a:t>
            </a:r>
            <a:r>
              <a:rPr lang="en-US" dirty="0" err="1"/>
              <a:t>sizeof</a:t>
            </a:r>
            <a:r>
              <a:rPr lang="en-US" dirty="0"/>
              <a:t>(b)  &lt;&lt; endl;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2FE3F-3BE3-4ACF-B984-E2341C84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38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AA31E2-4926-7302-5F22-8F7BC189333D}"/>
              </a:ext>
            </a:extLst>
          </p:cNvPr>
          <p:cNvGrpSpPr/>
          <p:nvPr/>
        </p:nvGrpSpPr>
        <p:grpSpPr>
          <a:xfrm>
            <a:off x="3238500" y="609600"/>
            <a:ext cx="5829300" cy="3048000"/>
            <a:chOff x="3238500" y="609600"/>
            <a:chExt cx="5829300" cy="3048000"/>
          </a:xfrm>
        </p:grpSpPr>
        <p:sp>
          <p:nvSpPr>
            <p:cNvPr id="5" name="Explosion: 8 Points 4">
              <a:extLst>
                <a:ext uri="{FF2B5EF4-FFF2-40B4-BE49-F238E27FC236}">
                  <a16:creationId xmlns:a16="http://schemas.microsoft.com/office/drawing/2014/main" id="{28266942-B136-4477-A332-92D6B3D2BCFC}"/>
                </a:ext>
              </a:extLst>
            </p:cNvPr>
            <p:cNvSpPr/>
            <p:nvPr/>
          </p:nvSpPr>
          <p:spPr>
            <a:xfrm>
              <a:off x="3238500" y="1328057"/>
              <a:ext cx="2895600" cy="1754187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Copy and Run!</a:t>
              </a:r>
            </a:p>
          </p:txBody>
        </p:sp>
        <p:sp>
          <p:nvSpPr>
            <p:cNvPr id="6" name="Explosion: 8 Points 5">
              <a:extLst>
                <a:ext uri="{FF2B5EF4-FFF2-40B4-BE49-F238E27FC236}">
                  <a16:creationId xmlns:a16="http://schemas.microsoft.com/office/drawing/2014/main" id="{6B0AFE39-3987-9311-24A2-3784AD926EF5}"/>
                </a:ext>
              </a:extLst>
            </p:cNvPr>
            <p:cNvSpPr/>
            <p:nvPr/>
          </p:nvSpPr>
          <p:spPr>
            <a:xfrm>
              <a:off x="5848350" y="609600"/>
              <a:ext cx="3219450" cy="3048000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Try vi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==    5== 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&gt;&gt;  &lt;&lt; </a:t>
              </a: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&gt;</a:t>
              </a:r>
              <a:r>
                <a:rPr lang="en-US" sz="1800" dirty="0" err="1">
                  <a:solidFill>
                    <a:schemeClr val="tx1"/>
                  </a:solidFill>
                </a:rPr>
                <a:t>iB</a:t>
              </a:r>
              <a:endParaRPr lang="en-US" sz="18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8071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4FD9-DDD2-A7CC-E1F6-41E2C7EF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bit are each of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DB9D-395D-FB19-2625-9F737B16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size of integer is 4</a:t>
            </a:r>
          </a:p>
          <a:p>
            <a:pPr marL="0" indent="0">
              <a:buNone/>
            </a:pPr>
            <a:r>
              <a:rPr lang="en-US" dirty="0"/>
              <a:t>size of float is 4</a:t>
            </a:r>
          </a:p>
          <a:p>
            <a:pPr marL="0" indent="0">
              <a:buNone/>
            </a:pPr>
            <a:r>
              <a:rPr lang="en-US" dirty="0"/>
              <a:t>size of double is 8</a:t>
            </a:r>
          </a:p>
          <a:p>
            <a:pPr marL="0" indent="0">
              <a:buNone/>
            </a:pPr>
            <a:r>
              <a:rPr lang="en-US" dirty="0"/>
              <a:t>size of char is 1</a:t>
            </a:r>
          </a:p>
          <a:p>
            <a:pPr marL="0" indent="0">
              <a:buNone/>
            </a:pPr>
            <a:r>
              <a:rPr lang="en-US" dirty="0"/>
              <a:t>size of bool is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DB2E-C65A-F4CC-017C-F9CE5B4AE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733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5828-4A6E-4640-9D65-B280F13F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 sales tax to bulk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EFE7-B457-40CA-B1E6-B7509DD4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13" y="1524000"/>
            <a:ext cx="8294687" cy="4724400"/>
          </a:xfrm>
        </p:spPr>
        <p:txBody>
          <a:bodyPr/>
          <a:lstStyle/>
          <a:p>
            <a:r>
              <a:rPr lang="en-US" dirty="0"/>
              <a:t>Let’s look at a program that…</a:t>
            </a:r>
          </a:p>
          <a:p>
            <a:pPr lvl="1"/>
            <a:r>
              <a:rPr lang="en-US" dirty="0"/>
              <a:t>Inputs an integer for the number of items </a:t>
            </a:r>
            <a:r>
              <a:rPr lang="en-US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2</a:t>
            </a:r>
          </a:p>
          <a:p>
            <a:pPr lvl="1"/>
            <a:r>
              <a:rPr lang="en-US" dirty="0"/>
              <a:t>Inputs a decimal for the price of the item </a:t>
            </a:r>
            <a:r>
              <a:rPr lang="en-US" sz="24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10.10</a:t>
            </a:r>
          </a:p>
          <a:p>
            <a:pPr lvl="1"/>
            <a:r>
              <a:rPr lang="en-US" dirty="0"/>
              <a:t>Uses a function to calculate the total cost which adds a </a:t>
            </a:r>
            <a:r>
              <a:rPr lang="en-US" dirty="0">
                <a:solidFill>
                  <a:srgbClr val="0000FF"/>
                </a:solidFill>
              </a:rPr>
              <a:t>5%</a:t>
            </a:r>
            <a:r>
              <a:rPr lang="en-US" dirty="0"/>
              <a:t> sales tax to the order.</a:t>
            </a:r>
          </a:p>
          <a:p>
            <a:pPr lvl="1"/>
            <a:r>
              <a:rPr lang="en-US" dirty="0"/>
              <a:t>Lastly, the program prints…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items at $10.10 each.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bill, including tax, is $21.21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5A55-0545-EB33-FC1B-FAE4C0B04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15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8C8F-DDA3-4692-8022-F54E8533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CA0A-8991-4B2D-9272-2E93D1C02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#include &lt;iostream&gt;</a:t>
            </a:r>
          </a:p>
          <a:p>
            <a:pPr marL="0" indent="0">
              <a:buNone/>
            </a:pPr>
            <a:r>
              <a:rPr lang="en-US" sz="2400" dirty="0"/>
              <a:t>using namespace </a:t>
            </a:r>
            <a:r>
              <a:rPr lang="en-US" sz="2400" dirty="0" err="1"/>
              <a:t>std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main( )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numStudents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r>
              <a:rPr lang="en-US" sz="2400" dirty="0"/>
              <a:t>	cout &lt;&lt; "How many students in the class?";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cin</a:t>
            </a:r>
            <a:r>
              <a:rPr lang="en-US" sz="2400" dirty="0"/>
              <a:t> &gt;&gt; </a:t>
            </a:r>
            <a:r>
              <a:rPr lang="en-US" sz="2400" dirty="0" err="1"/>
              <a:t>numStudents</a:t>
            </a:r>
            <a:r>
              <a:rPr lang="en-US" sz="2400" dirty="0"/>
              <a:t>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6D0DD-D60D-4CB4-8EE6-4922F538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1067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 – stored at addresses (locations) in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/>
          <a:lstStyle/>
          <a:p>
            <a:r>
              <a:rPr lang="en-US" dirty="0"/>
              <a:t>Each variable indicates a location in memory</a:t>
            </a:r>
          </a:p>
          <a:p>
            <a:r>
              <a:rPr lang="en-US" dirty="0"/>
              <a:t>Each location holds a value</a:t>
            </a:r>
          </a:p>
          <a:p>
            <a:r>
              <a:rPr lang="en-US" dirty="0"/>
              <a:t>Value can change as program progresses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00101100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01000110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</a:t>
            </a:r>
            <a:r>
              <a:rPr lang="en-US" sz="2800" baseline="-25000" dirty="0"/>
              <a:t>10</a:t>
            </a:r>
            <a:r>
              <a:rPr lang="en-US" sz="2800" dirty="0"/>
              <a:t>		Value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9374" y="53295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98328" y="3863283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1 or true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F7F06-CE36-41BB-96B4-8C9B0BEE0F1C}"/>
              </a:ext>
            </a:extLst>
          </p:cNvPr>
          <p:cNvSpPr txBox="1"/>
          <p:nvPr/>
        </p:nvSpPr>
        <p:spPr>
          <a:xfrm>
            <a:off x="6936428" y="429554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0B35D0-4C4D-4F4F-9668-2ED981AE946C}"/>
              </a:ext>
            </a:extLst>
          </p:cNvPr>
          <p:cNvSpPr txBox="1"/>
          <p:nvPr/>
        </p:nvSpPr>
        <p:spPr>
          <a:xfrm>
            <a:off x="111418" y="4324117"/>
            <a:ext cx="1544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numStudents</a:t>
            </a:r>
            <a:endParaRPr lang="en-US" sz="1800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78574-E3B1-4117-819B-F99FA0640293}"/>
              </a:ext>
            </a:extLst>
          </p:cNvPr>
          <p:cNvSpPr txBox="1"/>
          <p:nvPr/>
        </p:nvSpPr>
        <p:spPr>
          <a:xfrm>
            <a:off x="844814" y="38732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AE1DDB-6E5F-44F6-A864-224527D3BEBF}"/>
              </a:ext>
            </a:extLst>
          </p:cNvPr>
          <p:cNvSpPr txBox="1"/>
          <p:nvPr/>
        </p:nvSpPr>
        <p:spPr>
          <a:xfrm>
            <a:off x="6881855" y="5325946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6A76A-5780-4E0E-8D21-CC5DF65592B0}"/>
              </a:ext>
            </a:extLst>
          </p:cNvPr>
          <p:cNvSpPr txBox="1"/>
          <p:nvPr/>
        </p:nvSpPr>
        <p:spPr>
          <a:xfrm>
            <a:off x="0" y="3268465"/>
            <a:ext cx="155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658596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Memory usage by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“Call-by-value”: </a:t>
            </a:r>
          </a:p>
          <a:p>
            <a:r>
              <a:rPr lang="en-US" dirty="0"/>
              <a:t>provide function with the value held in a variable input</a:t>
            </a:r>
          </a:p>
          <a:p>
            <a:r>
              <a:rPr lang="en-US" dirty="0"/>
              <a:t>assign value to new internal 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00101100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01000110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</a:t>
            </a:r>
            <a:r>
              <a:rPr lang="en-US" sz="2800" baseline="-25000" dirty="0"/>
              <a:t>10</a:t>
            </a:r>
            <a:r>
              <a:rPr lang="en-US" sz="2800" dirty="0"/>
              <a:t>		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F7F06-CE36-41BB-96B4-8C9B0BEE0F1C}"/>
              </a:ext>
            </a:extLst>
          </p:cNvPr>
          <p:cNvSpPr txBox="1"/>
          <p:nvPr/>
        </p:nvSpPr>
        <p:spPr>
          <a:xfrm>
            <a:off x="6936428" y="4295542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486C7-2AB5-4D70-8182-5C8F7DE4A41C}"/>
              </a:ext>
            </a:extLst>
          </p:cNvPr>
          <p:cNvSpPr txBox="1"/>
          <p:nvPr/>
        </p:nvSpPr>
        <p:spPr>
          <a:xfrm>
            <a:off x="909374" y="53295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757C4B-347E-4D4F-A670-AAFBD46D86EF}"/>
              </a:ext>
            </a:extLst>
          </p:cNvPr>
          <p:cNvSpPr txBox="1"/>
          <p:nvPr/>
        </p:nvSpPr>
        <p:spPr>
          <a:xfrm>
            <a:off x="111418" y="4324117"/>
            <a:ext cx="1544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numStudents</a:t>
            </a:r>
            <a:endParaRPr lang="en-US" sz="1800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35AACB-C0E5-4DAA-A205-79B213BA5AE4}"/>
              </a:ext>
            </a:extLst>
          </p:cNvPr>
          <p:cNvSpPr txBox="1"/>
          <p:nvPr/>
        </p:nvSpPr>
        <p:spPr>
          <a:xfrm>
            <a:off x="844814" y="38732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11B0B0-5A59-4DDF-A84E-7B461E5D75F5}"/>
              </a:ext>
            </a:extLst>
          </p:cNvPr>
          <p:cNvSpPr txBox="1"/>
          <p:nvPr/>
        </p:nvSpPr>
        <p:spPr>
          <a:xfrm>
            <a:off x="0" y="3268465"/>
            <a:ext cx="155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0664141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DD44-FEF6-4661-8F29-C372B8AB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Order Pizza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7765-8AA4-4DED-AD44-B6DE5B9F4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how many?</a:t>
            </a:r>
          </a:p>
          <a:p>
            <a:endParaRPr lang="en-US" dirty="0"/>
          </a:p>
          <a:p>
            <a:r>
              <a:rPr lang="en-US" dirty="0"/>
              <a:t>Depends how many people we have</a:t>
            </a:r>
          </a:p>
          <a:p>
            <a:endParaRPr lang="en-US" dirty="0"/>
          </a:p>
          <a:p>
            <a:r>
              <a:rPr lang="en-US" dirty="0"/>
              <a:t>Make a function to figure it 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B5C28-31FA-43B7-86B8-E4BF4A76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A pizza on a plate&#10;&#10;Description generated with high confidence">
            <a:extLst>
              <a:ext uri="{FF2B5EF4-FFF2-40B4-BE49-F238E27FC236}">
                <a16:creationId xmlns:a16="http://schemas.microsoft.com/office/drawing/2014/main" id="{4B75F80A-8790-466D-B01B-1E9569525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98588"/>
            <a:ext cx="2957513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0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AE7D-B11F-410D-AF96-42D01AE3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Input Parameter, 1 return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C2AA-E4FC-48D5-BD4E-DE9212D8B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numLgPizzaToOrder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numPeople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/* algorithm (formula) is from many years of 	experience.  */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 err="1"/>
              <a:t>const</a:t>
            </a:r>
            <a:r>
              <a:rPr lang="en-US" sz="2800" dirty="0"/>
              <a:t> 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slicesPerPerson</a:t>
            </a:r>
            <a:r>
              <a:rPr lang="en-US" sz="2800" dirty="0"/>
              <a:t> =3;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nPizzas</a:t>
            </a:r>
            <a:r>
              <a:rPr lang="en-US" sz="2800" dirty="0"/>
              <a:t>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nPizzas</a:t>
            </a:r>
            <a:r>
              <a:rPr lang="en-US" sz="2800" dirty="0"/>
              <a:t> = ceil(</a:t>
            </a:r>
            <a:r>
              <a:rPr lang="en-US" sz="2800" dirty="0" err="1"/>
              <a:t>numPeople</a:t>
            </a:r>
            <a:r>
              <a:rPr lang="en-US" sz="2800" dirty="0"/>
              <a:t> * </a:t>
            </a:r>
            <a:r>
              <a:rPr lang="en-US" sz="2800" dirty="0" err="1"/>
              <a:t>slicesPerPerson</a:t>
            </a:r>
            <a:r>
              <a:rPr lang="en-US" sz="2800" dirty="0"/>
              <a:t> / 8);</a:t>
            </a:r>
          </a:p>
          <a:p>
            <a:pPr marL="0" indent="0">
              <a:buNone/>
            </a:pPr>
            <a:r>
              <a:rPr lang="en-US" sz="2800" dirty="0"/>
              <a:t>	return(</a:t>
            </a:r>
            <a:r>
              <a:rPr lang="en-US" sz="2800" dirty="0" err="1"/>
              <a:t>nPizzas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A8236-387E-411A-A937-B3960170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2552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Memory usage by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971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 styles: “Call-by-value” &amp; "Call-by-Reference"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</a:t>
            </a:r>
            <a:r>
              <a:rPr lang="en-US" sz="2400" dirty="0">
                <a:solidFill>
                  <a:srgbClr val="FF0000"/>
                </a:solidFill>
              </a:rPr>
              <a:t>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00101100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01010000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		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15F7F-ACF0-4504-AC5B-835D0DEDE796}"/>
              </a:ext>
            </a:extLst>
          </p:cNvPr>
          <p:cNvSpPr txBox="1"/>
          <p:nvPr/>
        </p:nvSpPr>
        <p:spPr>
          <a:xfrm>
            <a:off x="909374" y="53295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i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BF902-92A2-4D15-9039-A691CFB6F801}"/>
              </a:ext>
            </a:extLst>
          </p:cNvPr>
          <p:cNvSpPr txBox="1"/>
          <p:nvPr/>
        </p:nvSpPr>
        <p:spPr>
          <a:xfrm>
            <a:off x="111418" y="4324117"/>
            <a:ext cx="1544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numStudents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F7861-7320-40A4-A233-601776E1A57C}"/>
              </a:ext>
            </a:extLst>
          </p:cNvPr>
          <p:cNvSpPr txBox="1"/>
          <p:nvPr/>
        </p:nvSpPr>
        <p:spPr>
          <a:xfrm>
            <a:off x="844814" y="3873235"/>
            <a:ext cx="44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7BB89-0132-42BB-91D5-46ED789021A4}"/>
              </a:ext>
            </a:extLst>
          </p:cNvPr>
          <p:cNvSpPr txBox="1"/>
          <p:nvPr/>
        </p:nvSpPr>
        <p:spPr>
          <a:xfrm>
            <a:off x="0" y="326846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2652426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“Call-by-</a:t>
            </a:r>
            <a:r>
              <a:rPr lang="en-US" b="1" u="sng" dirty="0"/>
              <a:t>value</a:t>
            </a:r>
            <a:r>
              <a:rPr lang="en-US" dirty="0"/>
              <a:t>”: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922383"/>
          </a:xfrm>
        </p:spPr>
        <p:txBody>
          <a:bodyPr>
            <a:normAutofit/>
          </a:bodyPr>
          <a:lstStyle/>
          <a:p>
            <a:r>
              <a:rPr lang="en-US" dirty="0"/>
              <a:t>provide function with the value held in a variable input</a:t>
            </a:r>
          </a:p>
          <a:p>
            <a:r>
              <a:rPr lang="en-US" b="1" u="sng" dirty="0"/>
              <a:t>Copies</a:t>
            </a:r>
            <a:r>
              <a:rPr lang="en-US" dirty="0"/>
              <a:t> the value to new internal 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…  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 … </a:t>
            </a:r>
            <a:r>
              <a:rPr lang="en-US" sz="2400" dirty="0">
                <a:solidFill>
                  <a:srgbClr val="FF0000"/>
                </a:solidFill>
              </a:rPr>
              <a:t>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 … 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 … 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 … 00100110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 … 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 … </a:t>
            </a:r>
            <a:r>
              <a:rPr lang="en-US" sz="2400" dirty="0">
                <a:solidFill>
                  <a:srgbClr val="0070C0"/>
                </a:solidFill>
              </a:rPr>
              <a:t>00010110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		Value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8376" y="6095216"/>
            <a:ext cx="176097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numPeople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1100" dirty="0"/>
              <a:t>(in function </a:t>
            </a:r>
            <a:r>
              <a:rPr lang="en-US" sz="1200" dirty="0" err="1"/>
              <a:t>numLgPizzaToOrder</a:t>
            </a:r>
            <a:r>
              <a:rPr lang="en-US" sz="1100" dirty="0"/>
              <a:t>)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1295400" y="6323111"/>
            <a:ext cx="282844" cy="806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01752AEF-DCFF-4479-9318-7072DDB0E375}"/>
              </a:ext>
            </a:extLst>
          </p:cNvPr>
          <p:cNvSpPr/>
          <p:nvPr/>
        </p:nvSpPr>
        <p:spPr>
          <a:xfrm>
            <a:off x="6735156" y="4495800"/>
            <a:ext cx="732444" cy="1981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7BEC7-85D2-4CF6-BBFD-164237C121F5}"/>
              </a:ext>
            </a:extLst>
          </p:cNvPr>
          <p:cNvSpPr txBox="1"/>
          <p:nvPr/>
        </p:nvSpPr>
        <p:spPr>
          <a:xfrm>
            <a:off x="7467600" y="4191000"/>
            <a:ext cx="129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Copies</a:t>
            </a:r>
            <a:r>
              <a:rPr lang="en-US" dirty="0"/>
              <a:t> the </a:t>
            </a:r>
            <a:r>
              <a:rPr lang="en-US" b="1" u="sng" dirty="0"/>
              <a:t>Value</a:t>
            </a:r>
            <a:r>
              <a:rPr lang="en-US" dirty="0"/>
              <a:t> to an address used by the function.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D66775-1512-4684-A903-976F2C41E94D}"/>
              </a:ext>
            </a:extLst>
          </p:cNvPr>
          <p:cNvSpPr txBox="1"/>
          <p:nvPr/>
        </p:nvSpPr>
        <p:spPr>
          <a:xfrm>
            <a:off x="111418" y="4324117"/>
            <a:ext cx="1544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numStudents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83E18-3DC9-4083-8CD3-B4FC1CA4A77B}"/>
              </a:ext>
            </a:extLst>
          </p:cNvPr>
          <p:cNvSpPr txBox="1"/>
          <p:nvPr/>
        </p:nvSpPr>
        <p:spPr>
          <a:xfrm>
            <a:off x="0" y="326846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370816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“Call-by-value”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965325"/>
          </a:xfrm>
        </p:spPr>
        <p:txBody>
          <a:bodyPr>
            <a:normAutofit/>
          </a:bodyPr>
          <a:lstStyle/>
          <a:p>
            <a:r>
              <a:rPr lang="en-US" dirty="0"/>
              <a:t>ERASES the </a:t>
            </a:r>
            <a:r>
              <a:rPr lang="en-US" u="sng" dirty="0"/>
              <a:t>local</a:t>
            </a:r>
            <a:r>
              <a:rPr lang="en-US" dirty="0"/>
              <a:t> value when leaving the function. </a:t>
            </a:r>
          </a:p>
          <a:p>
            <a:r>
              <a:rPr lang="en-US" dirty="0"/>
              <a:t>Why? The variable is 'out of scope' &amp; gone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…  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 … </a:t>
            </a:r>
            <a:r>
              <a:rPr lang="en-US" sz="2400" dirty="0">
                <a:solidFill>
                  <a:srgbClr val="FF0000"/>
                </a:solidFill>
              </a:rPr>
              <a:t>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 … 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 … 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 … 00100110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 … 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 … </a:t>
            </a:r>
            <a:r>
              <a:rPr lang="en-US" sz="2400" dirty="0">
                <a:solidFill>
                  <a:srgbClr val="0070C0"/>
                </a:solidFill>
              </a:rPr>
              <a:t>00010110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		Value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55938" y="4363357"/>
            <a:ext cx="538506" cy="22351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1295400" y="6323111"/>
            <a:ext cx="282844" cy="806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01752AEF-DCFF-4479-9318-7072DDB0E375}"/>
              </a:ext>
            </a:extLst>
          </p:cNvPr>
          <p:cNvSpPr/>
          <p:nvPr/>
        </p:nvSpPr>
        <p:spPr>
          <a:xfrm>
            <a:off x="6735156" y="4495800"/>
            <a:ext cx="732444" cy="1981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7BEC7-85D2-4CF6-BBFD-164237C121F5}"/>
              </a:ext>
            </a:extLst>
          </p:cNvPr>
          <p:cNvSpPr txBox="1"/>
          <p:nvPr/>
        </p:nvSpPr>
        <p:spPr>
          <a:xfrm>
            <a:off x="7467600" y="4191000"/>
            <a:ext cx="129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Copies the </a:t>
            </a:r>
            <a:r>
              <a:rPr lang="en-US" b="1" u="sng" dirty="0"/>
              <a:t>Value</a:t>
            </a:r>
            <a:r>
              <a:rPr lang="en-US" dirty="0"/>
              <a:t> to an address used by the function.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0EC86-1D27-4290-9E6C-3845C516E73F}"/>
              </a:ext>
            </a:extLst>
          </p:cNvPr>
          <p:cNvSpPr txBox="1"/>
          <p:nvPr/>
        </p:nvSpPr>
        <p:spPr>
          <a:xfrm>
            <a:off x="0" y="4038600"/>
            <a:ext cx="15440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</a:rPr>
              <a:t>numStudents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50FFB-C17C-4BC0-8891-4BECE0E07285}"/>
              </a:ext>
            </a:extLst>
          </p:cNvPr>
          <p:cNvSpPr txBox="1"/>
          <p:nvPr/>
        </p:nvSpPr>
        <p:spPr>
          <a:xfrm>
            <a:off x="0" y="326846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A27A7A-9B24-4CA2-B51F-2A13BA2070DA}"/>
              </a:ext>
            </a:extLst>
          </p:cNvPr>
          <p:cNvSpPr txBox="1"/>
          <p:nvPr/>
        </p:nvSpPr>
        <p:spPr>
          <a:xfrm>
            <a:off x="-8376" y="6095216"/>
            <a:ext cx="176097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numPeople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1100" dirty="0"/>
              <a:t>(in function </a:t>
            </a:r>
            <a:r>
              <a:rPr lang="en-US" sz="1200" dirty="0" err="1"/>
              <a:t>numLgPizzaToOrder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59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“Call-by-reference”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057400"/>
          </a:xfrm>
        </p:spPr>
        <p:txBody>
          <a:bodyPr>
            <a:normAutofit/>
          </a:bodyPr>
          <a:lstStyle/>
          <a:p>
            <a:r>
              <a:rPr lang="en-US" dirty="0"/>
              <a:t>Does not copy</a:t>
            </a:r>
          </a:p>
          <a:p>
            <a:r>
              <a:rPr lang="en-US" dirty="0"/>
              <a:t>Sends the ADDRESS of the original variable</a:t>
            </a:r>
          </a:p>
          <a:p>
            <a:r>
              <a:rPr lang="en-US" dirty="0"/>
              <a:t>Allows you to change the value of the original variable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…  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 … </a:t>
            </a:r>
            <a:r>
              <a:rPr lang="en-US" sz="2400" dirty="0">
                <a:solidFill>
                  <a:srgbClr val="FF0000"/>
                </a:solidFill>
              </a:rPr>
              <a:t>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 … 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 … 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 … 00100110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 … 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 … </a:t>
            </a:r>
            <a:r>
              <a:rPr lang="en-US" sz="2400" dirty="0">
                <a:solidFill>
                  <a:srgbClr val="0070C0"/>
                </a:solidFill>
              </a:rPr>
              <a:t>00010110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		Value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55938" y="4363357"/>
            <a:ext cx="538506" cy="22351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737713-BA3E-4C65-A0EE-281857926C32}"/>
              </a:ext>
            </a:extLst>
          </p:cNvPr>
          <p:cNvCxnSpPr>
            <a:cxnSpLocks/>
          </p:cNvCxnSpPr>
          <p:nvPr/>
        </p:nvCxnSpPr>
        <p:spPr>
          <a:xfrm flipV="1">
            <a:off x="457200" y="4586867"/>
            <a:ext cx="1104900" cy="12043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FA141FE-E25B-4FA6-9333-CD8B02812270}"/>
              </a:ext>
            </a:extLst>
          </p:cNvPr>
          <p:cNvSpPr/>
          <p:nvPr/>
        </p:nvSpPr>
        <p:spPr>
          <a:xfrm>
            <a:off x="1600200" y="4325535"/>
            <a:ext cx="4495800" cy="398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5532E-83A1-461C-8ADB-3B3D8CA933B9}"/>
              </a:ext>
            </a:extLst>
          </p:cNvPr>
          <p:cNvSpPr txBox="1"/>
          <p:nvPr/>
        </p:nvSpPr>
        <p:spPr>
          <a:xfrm>
            <a:off x="0" y="4038600"/>
            <a:ext cx="1659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numStudents</a:t>
            </a:r>
            <a:endParaRPr lang="en-US" sz="1800" b="1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D2756-3C0C-49A0-BDC8-ECF9A0D727FD}"/>
              </a:ext>
            </a:extLst>
          </p:cNvPr>
          <p:cNvSpPr txBox="1"/>
          <p:nvPr/>
        </p:nvSpPr>
        <p:spPr>
          <a:xfrm>
            <a:off x="0" y="3268465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4F7FB5-2876-45B4-8E98-8E83F8995488}"/>
              </a:ext>
            </a:extLst>
          </p:cNvPr>
          <p:cNvSpPr txBox="1"/>
          <p:nvPr/>
        </p:nvSpPr>
        <p:spPr>
          <a:xfrm>
            <a:off x="-8376" y="6095216"/>
            <a:ext cx="176097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numPeople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1100" dirty="0"/>
              <a:t>(in function </a:t>
            </a:r>
            <a:r>
              <a:rPr lang="en-US" sz="1200" dirty="0" err="1"/>
              <a:t>numLgPizzaToOrder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98815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Address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&amp;</a:t>
            </a:r>
          </a:p>
          <a:p>
            <a:pPr marL="0" indent="0">
              <a:buNone/>
            </a:pPr>
            <a:r>
              <a:rPr lang="en-US" dirty="0"/>
              <a:t>Notice that: </a:t>
            </a:r>
          </a:p>
          <a:p>
            <a:pPr marL="0" indent="0">
              <a:buNone/>
            </a:pPr>
            <a:r>
              <a:rPr lang="en-US" dirty="0"/>
              <a:t>address of </a:t>
            </a:r>
            <a:r>
              <a:rPr lang="en-US" dirty="0" err="1">
                <a:solidFill>
                  <a:srgbClr val="0000FF"/>
                </a:solidFill>
              </a:rPr>
              <a:t>numPeople</a:t>
            </a:r>
            <a:r>
              <a:rPr lang="en-US" dirty="0"/>
              <a:t> = address of </a:t>
            </a:r>
            <a:r>
              <a:rPr lang="en-US" dirty="0" err="1">
                <a:solidFill>
                  <a:srgbClr val="FF0000"/>
                </a:solidFill>
              </a:rPr>
              <a:t>numStudents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ECC9D-57C0-4AFA-94E4-BF9EE6A240C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3799820"/>
            <a:ext cx="5029200" cy="29057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04902340		…  00000001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04902348		 … </a:t>
            </a:r>
            <a:r>
              <a:rPr lang="en-US" sz="2400" dirty="0">
                <a:solidFill>
                  <a:srgbClr val="FF0000"/>
                </a:solidFill>
              </a:rPr>
              <a:t>00010110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04902356		 … 11011101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04902364		 … 01010000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04902372		 … 00100110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04902380		 … 11011110</a:t>
            </a:r>
          </a:p>
          <a:p>
            <a:r>
              <a:rPr lang="en-US" sz="2400" dirty="0">
                <a:solidFill>
                  <a:schemeClr val="tx1"/>
                </a:solidFill>
              </a:rPr>
              <a:t>04902388		 … </a:t>
            </a:r>
            <a:r>
              <a:rPr lang="en-US" sz="2400" dirty="0">
                <a:solidFill>
                  <a:srgbClr val="0070C0"/>
                </a:solidFill>
              </a:rPr>
              <a:t>00010110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32766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Address		Value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55938" y="4363357"/>
            <a:ext cx="538506" cy="22351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737713-BA3E-4C65-A0EE-281857926C32}"/>
              </a:ext>
            </a:extLst>
          </p:cNvPr>
          <p:cNvCxnSpPr>
            <a:cxnSpLocks/>
          </p:cNvCxnSpPr>
          <p:nvPr/>
        </p:nvCxnSpPr>
        <p:spPr>
          <a:xfrm flipV="1">
            <a:off x="457200" y="4586867"/>
            <a:ext cx="1104900" cy="12043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FA141FE-E25B-4FA6-9333-CD8B02812270}"/>
              </a:ext>
            </a:extLst>
          </p:cNvPr>
          <p:cNvSpPr/>
          <p:nvPr/>
        </p:nvSpPr>
        <p:spPr>
          <a:xfrm>
            <a:off x="1600200" y="4325535"/>
            <a:ext cx="4876800" cy="336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FBD2E-789F-4313-B22C-7921047EA6FF}"/>
              </a:ext>
            </a:extLst>
          </p:cNvPr>
          <p:cNvSpPr txBox="1"/>
          <p:nvPr/>
        </p:nvSpPr>
        <p:spPr>
          <a:xfrm>
            <a:off x="0" y="4038600"/>
            <a:ext cx="16594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</a:rPr>
              <a:t>numStudents</a:t>
            </a:r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(in main)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00A44-3A98-4CBF-B9DC-5A702CC2767F}"/>
              </a:ext>
            </a:extLst>
          </p:cNvPr>
          <p:cNvSpPr txBox="1"/>
          <p:nvPr/>
        </p:nvSpPr>
        <p:spPr>
          <a:xfrm>
            <a:off x="0" y="326846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Variables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2BFFF-17EF-4B48-A2F8-C56E60F392EC}"/>
              </a:ext>
            </a:extLst>
          </p:cNvPr>
          <p:cNvSpPr txBox="1"/>
          <p:nvPr/>
        </p:nvSpPr>
        <p:spPr>
          <a:xfrm>
            <a:off x="-8376" y="6095216"/>
            <a:ext cx="191337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numPeople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1100" dirty="0"/>
              <a:t>(in function </a:t>
            </a:r>
            <a:r>
              <a:rPr lang="en-US" sz="1200" dirty="0" err="1"/>
              <a:t>numLgPizzaToOrder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185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Content Placeholder 3" descr="function_exampl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299433"/>
            <a:ext cx="5973763" cy="6327775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699060" y="4619625"/>
            <a:ext cx="14478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A50021"/>
                </a:solidFill>
              </a:rPr>
              <a:t>function header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34637" y="4580761"/>
            <a:ext cx="160283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A50021"/>
                </a:solidFill>
              </a:rPr>
              <a:t>function definition AKA function implementation</a:t>
            </a:r>
          </a:p>
        </p:txBody>
      </p:sp>
      <p:grpSp>
        <p:nvGrpSpPr>
          <p:cNvPr id="6168" name="Group 6167">
            <a:extLst>
              <a:ext uri="{FF2B5EF4-FFF2-40B4-BE49-F238E27FC236}">
                <a16:creationId xmlns:a16="http://schemas.microsoft.com/office/drawing/2014/main" id="{9010C4A1-A780-B848-5B0E-2D247E994F1E}"/>
              </a:ext>
            </a:extLst>
          </p:cNvPr>
          <p:cNvGrpSpPr/>
          <p:nvPr/>
        </p:nvGrpSpPr>
        <p:grpSpPr>
          <a:xfrm>
            <a:off x="5181600" y="938271"/>
            <a:ext cx="3787629" cy="830997"/>
            <a:chOff x="5181600" y="938271"/>
            <a:chExt cx="3787629" cy="830997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5692629" y="938271"/>
              <a:ext cx="3276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</a:rPr>
                <a:t>function declaration</a:t>
              </a:r>
            </a:p>
            <a:p>
              <a:r>
                <a:rPr lang="en-US" dirty="0">
                  <a:solidFill>
                    <a:srgbClr val="A50021"/>
                  </a:solidFill>
                </a:rPr>
                <a:t>(AKA prototype)</a:t>
              </a:r>
            </a:p>
          </p:txBody>
        </p:sp>
        <p:cxnSp>
          <p:nvCxnSpPr>
            <p:cNvPr id="10" name="Straight Arrow Connector 9"/>
            <p:cNvCxnSpPr>
              <a:cxnSpLocks noChangeShapeType="1"/>
            </p:cNvCxnSpPr>
            <p:nvPr/>
          </p:nvCxnSpPr>
          <p:spPr bwMode="auto">
            <a:xfrm flipH="1">
              <a:off x="5181600" y="1143000"/>
              <a:ext cx="533400" cy="76200"/>
            </a:xfrm>
            <a:prstGeom prst="straightConnector1">
              <a:avLst/>
            </a:prstGeom>
            <a:ln>
              <a:solidFill>
                <a:srgbClr val="A50021"/>
              </a:solidFill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Right Brace 10"/>
          <p:cNvSpPr>
            <a:spLocks/>
          </p:cNvSpPr>
          <p:nvPr/>
        </p:nvSpPr>
        <p:spPr bwMode="auto">
          <a:xfrm>
            <a:off x="7048500" y="5105400"/>
            <a:ext cx="533400" cy="1525588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 algn="ctr">
            <a:solidFill>
              <a:srgbClr val="A5002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70" name="Group 6169">
            <a:extLst>
              <a:ext uri="{FF2B5EF4-FFF2-40B4-BE49-F238E27FC236}">
                <a16:creationId xmlns:a16="http://schemas.microsoft.com/office/drawing/2014/main" id="{45BE21E8-264B-D410-82B1-F9167B9BAAFC}"/>
              </a:ext>
            </a:extLst>
          </p:cNvPr>
          <p:cNvGrpSpPr/>
          <p:nvPr/>
        </p:nvGrpSpPr>
        <p:grpSpPr>
          <a:xfrm>
            <a:off x="4267200" y="5484813"/>
            <a:ext cx="2305050" cy="839787"/>
            <a:chOff x="4267200" y="5484813"/>
            <a:chExt cx="2305050" cy="839787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4857750" y="5484813"/>
              <a:ext cx="1714500" cy="830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</a:rPr>
                <a:t>function body</a:t>
              </a:r>
            </a:p>
          </p:txBody>
        </p:sp>
        <p:sp>
          <p:nvSpPr>
            <p:cNvPr id="12" name="Right Brace 11"/>
            <p:cNvSpPr>
              <a:spLocks/>
            </p:cNvSpPr>
            <p:nvPr/>
          </p:nvSpPr>
          <p:spPr bwMode="auto">
            <a:xfrm>
              <a:off x="4267200" y="5484813"/>
              <a:ext cx="533400" cy="839787"/>
            </a:xfrm>
            <a:prstGeom prst="rightBrace">
              <a:avLst>
                <a:gd name="adj1" fmla="val 8324"/>
                <a:gd name="adj2" fmla="val 50000"/>
              </a:avLst>
            </a:prstGeom>
            <a:noFill/>
            <a:ln w="25400" algn="ctr">
              <a:solidFill>
                <a:srgbClr val="A5002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5029463" y="4864009"/>
            <a:ext cx="685537" cy="276316"/>
          </a:xfrm>
          <a:prstGeom prst="straightConnector1">
            <a:avLst/>
          </a:prstGeom>
          <a:ln>
            <a:solidFill>
              <a:srgbClr val="A50021"/>
            </a:solidFill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448FABF9-1A3C-75A8-FD4C-34AD7CD94060}"/>
              </a:ext>
            </a:extLst>
          </p:cNvPr>
          <p:cNvGrpSpPr/>
          <p:nvPr/>
        </p:nvGrpSpPr>
        <p:grpSpPr>
          <a:xfrm>
            <a:off x="5397514" y="3533163"/>
            <a:ext cx="3289286" cy="461962"/>
            <a:chOff x="5397514" y="3533163"/>
            <a:chExt cx="3289286" cy="461962"/>
          </a:xfrm>
        </p:grpSpPr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6781800" y="3533163"/>
              <a:ext cx="19050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</a:rPr>
                <a:t>function call</a:t>
              </a:r>
            </a:p>
          </p:txBody>
        </p:sp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H="1">
              <a:off x="5397514" y="3764144"/>
              <a:ext cx="1447800" cy="0"/>
            </a:xfrm>
            <a:prstGeom prst="straightConnector1">
              <a:avLst/>
            </a:prstGeom>
            <a:ln>
              <a:solidFill>
                <a:srgbClr val="A50021"/>
              </a:solidFill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3B9D6D3-FA4C-4F96-9BA3-242E34ABBD92}"/>
              </a:ext>
            </a:extLst>
          </p:cNvPr>
          <p:cNvSpPr/>
          <p:nvPr/>
        </p:nvSpPr>
        <p:spPr bwMode="auto">
          <a:xfrm>
            <a:off x="152400" y="1140619"/>
            <a:ext cx="5075237" cy="764380"/>
          </a:xfrm>
          <a:prstGeom prst="rect">
            <a:avLst/>
          </a:prstGeom>
          <a:noFill/>
          <a:ln w="12700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984D7B-1C7F-445F-B515-26D6D61BB6FE}"/>
              </a:ext>
            </a:extLst>
          </p:cNvPr>
          <p:cNvSpPr/>
          <p:nvPr/>
        </p:nvSpPr>
        <p:spPr bwMode="auto">
          <a:xfrm>
            <a:off x="159544" y="4962504"/>
            <a:ext cx="5075237" cy="1668483"/>
          </a:xfrm>
          <a:prstGeom prst="rect">
            <a:avLst/>
          </a:prstGeom>
          <a:noFill/>
          <a:ln w="12700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28582B-C0B9-4817-B56F-177CFC696FED}"/>
              </a:ext>
            </a:extLst>
          </p:cNvPr>
          <p:cNvSpPr/>
          <p:nvPr/>
        </p:nvSpPr>
        <p:spPr bwMode="auto">
          <a:xfrm>
            <a:off x="322277" y="3576638"/>
            <a:ext cx="5075237" cy="461962"/>
          </a:xfrm>
          <a:prstGeom prst="rect">
            <a:avLst/>
          </a:prstGeom>
          <a:noFill/>
          <a:ln w="12700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03465-F182-47CE-7974-73C47A4508D7}"/>
              </a:ext>
            </a:extLst>
          </p:cNvPr>
          <p:cNvSpPr txBox="1"/>
          <p:nvPr/>
        </p:nvSpPr>
        <p:spPr>
          <a:xfrm>
            <a:off x="4419600" y="82791"/>
            <a:ext cx="454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A50021"/>
                </a:solidFill>
              </a:rPr>
              <a:t>What are these called?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DF938F-E03E-1A3B-0C80-A839FFC9E40D}"/>
              </a:ext>
            </a:extLst>
          </p:cNvPr>
          <p:cNvGrpSpPr/>
          <p:nvPr/>
        </p:nvGrpSpPr>
        <p:grpSpPr>
          <a:xfrm>
            <a:off x="1981200" y="5238820"/>
            <a:ext cx="2876550" cy="0"/>
            <a:chOff x="1981200" y="5238820"/>
            <a:chExt cx="287655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C383623-4AF6-1155-3381-5234C0472077}"/>
                </a:ext>
              </a:extLst>
            </p:cNvPr>
            <p:cNvCxnSpPr/>
            <p:nvPr/>
          </p:nvCxnSpPr>
          <p:spPr bwMode="auto">
            <a:xfrm>
              <a:off x="1981200" y="5238820"/>
              <a:ext cx="137160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8575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F78569-418E-63EC-AFB1-11BA6A4F17E1}"/>
                </a:ext>
              </a:extLst>
            </p:cNvPr>
            <p:cNvCxnSpPr/>
            <p:nvPr/>
          </p:nvCxnSpPr>
          <p:spPr bwMode="auto">
            <a:xfrm>
              <a:off x="3486150" y="5238820"/>
              <a:ext cx="1371600" cy="0"/>
            </a:xfrm>
            <a:prstGeom prst="lin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8575" cap="flat" cmpd="sng" algn="ctr">
              <a:solidFill>
                <a:srgbClr val="A5002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A7563E-E860-BF7E-1C6A-51192DA76DB6}"/>
              </a:ext>
            </a:extLst>
          </p:cNvPr>
          <p:cNvCxnSpPr/>
          <p:nvPr/>
        </p:nvCxnSpPr>
        <p:spPr bwMode="auto">
          <a:xfrm>
            <a:off x="2209800" y="3886200"/>
            <a:ext cx="13716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857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148" name="Group 6147">
            <a:extLst>
              <a:ext uri="{FF2B5EF4-FFF2-40B4-BE49-F238E27FC236}">
                <a16:creationId xmlns:a16="http://schemas.microsoft.com/office/drawing/2014/main" id="{2B681634-D131-E81F-3023-B02821EC8275}"/>
              </a:ext>
            </a:extLst>
          </p:cNvPr>
          <p:cNvGrpSpPr/>
          <p:nvPr/>
        </p:nvGrpSpPr>
        <p:grpSpPr>
          <a:xfrm>
            <a:off x="2362199" y="4451295"/>
            <a:ext cx="2941638" cy="607051"/>
            <a:chOff x="2362199" y="4451295"/>
            <a:chExt cx="2941638" cy="60705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74E311-4B08-3611-305B-90C77C462136}"/>
                </a:ext>
              </a:extLst>
            </p:cNvPr>
            <p:cNvGrpSpPr/>
            <p:nvPr/>
          </p:nvGrpSpPr>
          <p:grpSpPr>
            <a:xfrm>
              <a:off x="2362199" y="4451295"/>
              <a:ext cx="2941638" cy="575104"/>
              <a:chOff x="2362199" y="4451295"/>
              <a:chExt cx="2941638" cy="57510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255C7F-E982-AEA9-5307-25471F9399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62199" y="4451295"/>
                <a:ext cx="2941638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A50021"/>
                    </a:solidFill>
                  </a:rPr>
                  <a:t>Formal Parameters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ED6A7298-34C6-0F42-B7BD-D8D06512E7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667000" y="4832062"/>
                <a:ext cx="304800" cy="194337"/>
              </a:xfrm>
              <a:prstGeom prst="straightConnector1">
                <a:avLst/>
              </a:prstGeom>
              <a:ln>
                <a:solidFill>
                  <a:srgbClr val="A50021"/>
                </a:solidFill>
                <a:headEnd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47C64A0-54E7-3A4C-260E-29890FB778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64009"/>
              <a:ext cx="456938" cy="194337"/>
            </a:xfrm>
            <a:prstGeom prst="straightConnector1">
              <a:avLst/>
            </a:prstGeom>
            <a:ln>
              <a:solidFill>
                <a:srgbClr val="A50021"/>
              </a:solidFill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49" name="Group 6148">
            <a:extLst>
              <a:ext uri="{FF2B5EF4-FFF2-40B4-BE49-F238E27FC236}">
                <a16:creationId xmlns:a16="http://schemas.microsoft.com/office/drawing/2014/main" id="{28AB6A6D-B17D-47FB-58D3-0BB6D188E21B}"/>
              </a:ext>
            </a:extLst>
          </p:cNvPr>
          <p:cNvGrpSpPr/>
          <p:nvPr/>
        </p:nvGrpSpPr>
        <p:grpSpPr>
          <a:xfrm>
            <a:off x="2555865" y="3240520"/>
            <a:ext cx="2237337" cy="461962"/>
            <a:chOff x="2746388" y="4654477"/>
            <a:chExt cx="2237337" cy="461962"/>
          </a:xfrm>
        </p:grpSpPr>
        <p:grpSp>
          <p:nvGrpSpPr>
            <p:cNvPr id="6150" name="Group 6149">
              <a:extLst>
                <a:ext uri="{FF2B5EF4-FFF2-40B4-BE49-F238E27FC236}">
                  <a16:creationId xmlns:a16="http://schemas.microsoft.com/office/drawing/2014/main" id="{52BE4AC4-BDD3-6F3C-EC8A-0EF7CC03FB96}"/>
                </a:ext>
              </a:extLst>
            </p:cNvPr>
            <p:cNvGrpSpPr/>
            <p:nvPr/>
          </p:nvGrpSpPr>
          <p:grpSpPr>
            <a:xfrm>
              <a:off x="2746388" y="4654477"/>
              <a:ext cx="2237337" cy="461962"/>
              <a:chOff x="2746388" y="4654477"/>
              <a:chExt cx="2237337" cy="461962"/>
            </a:xfrm>
          </p:grpSpPr>
          <p:sp>
            <p:nvSpPr>
              <p:cNvPr id="6152" name="TextBox 6151">
                <a:extLst>
                  <a:ext uri="{FF2B5EF4-FFF2-40B4-BE49-F238E27FC236}">
                    <a16:creationId xmlns:a16="http://schemas.microsoft.com/office/drawing/2014/main" id="{F77F3F41-4CEA-E626-C0BA-651C55D229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8725" y="4654477"/>
                <a:ext cx="1905000" cy="461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A50021"/>
                    </a:solidFill>
                  </a:rPr>
                  <a:t>Arguments</a:t>
                </a:r>
              </a:p>
            </p:txBody>
          </p:sp>
          <p:cxnSp>
            <p:nvCxnSpPr>
              <p:cNvPr id="6153" name="Straight Arrow Connector 6152">
                <a:extLst>
                  <a:ext uri="{FF2B5EF4-FFF2-40B4-BE49-F238E27FC236}">
                    <a16:creationId xmlns:a16="http://schemas.microsoft.com/office/drawing/2014/main" id="{42484749-D358-0758-63F4-BEBE3F05A2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746388" y="5004261"/>
                <a:ext cx="415935" cy="83475"/>
              </a:xfrm>
              <a:prstGeom prst="straightConnector1">
                <a:avLst/>
              </a:prstGeom>
              <a:ln>
                <a:solidFill>
                  <a:srgbClr val="A50021"/>
                </a:solidFill>
                <a:headEnd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151" name="Straight Arrow Connector 6150">
              <a:extLst>
                <a:ext uri="{FF2B5EF4-FFF2-40B4-BE49-F238E27FC236}">
                  <a16:creationId xmlns:a16="http://schemas.microsoft.com/office/drawing/2014/main" id="{C248E7C0-1230-E424-E380-B66AA108B0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551237" y="5004261"/>
              <a:ext cx="525355" cy="108491"/>
            </a:xfrm>
            <a:prstGeom prst="straightConnector1">
              <a:avLst/>
            </a:prstGeom>
            <a:ln>
              <a:solidFill>
                <a:srgbClr val="A50021"/>
              </a:solidFill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159" name="Straight Connector 6158">
            <a:extLst>
              <a:ext uri="{FF2B5EF4-FFF2-40B4-BE49-F238E27FC236}">
                <a16:creationId xmlns:a16="http://schemas.microsoft.com/office/drawing/2014/main" id="{B01EC812-3669-7999-514E-646832332473}"/>
              </a:ext>
            </a:extLst>
          </p:cNvPr>
          <p:cNvCxnSpPr>
            <a:cxnSpLocks/>
          </p:cNvCxnSpPr>
          <p:nvPr/>
        </p:nvCxnSpPr>
        <p:spPr bwMode="auto">
          <a:xfrm>
            <a:off x="152400" y="5238820"/>
            <a:ext cx="685800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857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162" name="Group 6161">
            <a:extLst>
              <a:ext uri="{FF2B5EF4-FFF2-40B4-BE49-F238E27FC236}">
                <a16:creationId xmlns:a16="http://schemas.microsoft.com/office/drawing/2014/main" id="{2492554A-07F2-EEC2-A3C9-3887DEC49958}"/>
              </a:ext>
            </a:extLst>
          </p:cNvPr>
          <p:cNvGrpSpPr/>
          <p:nvPr/>
        </p:nvGrpSpPr>
        <p:grpSpPr>
          <a:xfrm>
            <a:off x="491387" y="4580761"/>
            <a:ext cx="2011704" cy="461962"/>
            <a:chOff x="2811684" y="4695033"/>
            <a:chExt cx="2011704" cy="461962"/>
          </a:xfrm>
        </p:grpSpPr>
        <p:sp>
          <p:nvSpPr>
            <p:cNvPr id="6164" name="TextBox 6163">
              <a:extLst>
                <a:ext uri="{FF2B5EF4-FFF2-40B4-BE49-F238E27FC236}">
                  <a16:creationId xmlns:a16="http://schemas.microsoft.com/office/drawing/2014/main" id="{76103BD6-519C-E238-2FA9-01987069B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8388" y="4695033"/>
              <a:ext cx="1905000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A50021"/>
                  </a:solidFill>
                </a:rPr>
                <a:t>Return Type</a:t>
              </a:r>
            </a:p>
          </p:txBody>
        </p:sp>
        <p:cxnSp>
          <p:nvCxnSpPr>
            <p:cNvPr id="6165" name="Straight Arrow Connector 6164">
              <a:extLst>
                <a:ext uri="{FF2B5EF4-FFF2-40B4-BE49-F238E27FC236}">
                  <a16:creationId xmlns:a16="http://schemas.microsoft.com/office/drawing/2014/main" id="{B1291325-D972-93C1-7E73-D89FCBD615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11684" y="4978281"/>
              <a:ext cx="140969" cy="125876"/>
            </a:xfrm>
            <a:prstGeom prst="straightConnector1">
              <a:avLst/>
            </a:prstGeom>
            <a:ln>
              <a:solidFill>
                <a:srgbClr val="A50021"/>
              </a:solidFill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69" name="TextBox 6168">
            <a:extLst>
              <a:ext uri="{FF2B5EF4-FFF2-40B4-BE49-F238E27FC236}">
                <a16:creationId xmlns:a16="http://schemas.microsoft.com/office/drawing/2014/main" id="{9A333E13-080C-E088-8E70-4349975A2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1846686"/>
            <a:ext cx="3276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A50021"/>
                </a:solidFill>
              </a:rPr>
              <a:t>Do we need this?</a:t>
            </a:r>
          </a:p>
          <a:p>
            <a:r>
              <a:rPr lang="en-US" dirty="0">
                <a:solidFill>
                  <a:srgbClr val="A50021"/>
                </a:solidFill>
              </a:rPr>
              <a:t>What is its purpose?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8D158-DBD7-C3D6-12B8-C4BE2972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  <p:bldP spid="3" grpId="0" animBg="1"/>
      <p:bldP spid="18" grpId="0" animBg="1"/>
      <p:bldP spid="19" grpId="0" animBg="1"/>
      <p:bldP spid="2" grpId="0"/>
      <p:bldP spid="616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Call-by-Reference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&amp; to indicate a variable called by reference</a:t>
            </a:r>
          </a:p>
          <a:p>
            <a:endParaRPr lang="en-US" dirty="0"/>
          </a:p>
          <a:p>
            <a:r>
              <a:rPr lang="en-US" dirty="0"/>
              <a:t>Use &amp; both in declaration and definition</a:t>
            </a:r>
          </a:p>
          <a:p>
            <a:pPr lvl="1"/>
            <a:r>
              <a:rPr lang="en-US" dirty="0"/>
              <a:t>Why?</a:t>
            </a:r>
            <a:br>
              <a:rPr lang="en-US" dirty="0"/>
            </a:br>
            <a:r>
              <a:rPr lang="en-US" dirty="0"/>
              <a:t>For the declaration (AKA prototype) you just copy the definition header and add a </a:t>
            </a:r>
            <a:r>
              <a:rPr lang="en-US" sz="3200" b="1" dirty="0">
                <a:solidFill>
                  <a:srgbClr val="FF0000"/>
                </a:solidFill>
              </a:rPr>
              <a:t>;</a:t>
            </a:r>
            <a:endParaRPr lang="en-US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&amp; can be located anywhere between the type and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3362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Call-by-Reference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" y="1600200"/>
            <a:ext cx="891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Declaration (top of file). Matches </a:t>
            </a:r>
            <a:r>
              <a:rPr lang="en-US" sz="20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definition,but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add </a:t>
            </a:r>
            <a:r>
              <a:rPr lang="en-US" sz="2000" b="1" u="sng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(char&amp; letter1, char&amp; letter2);</a:t>
            </a:r>
            <a:endParaRPr lang="en-US" sz="2000" b="1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Definition (preferably above main)</a:t>
            </a:r>
            <a:endParaRPr lang="en-US" sz="20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(char&amp; letter1, char&amp; letter2)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cout &lt;&lt; "Enter two letters: ";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&gt;&gt; letter1 &gt;&gt; letter2;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Calling the function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main()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char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cout &lt;&lt; "After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get_letters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" 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cout &lt;&lt; "a= " &lt;&lt; a &lt;&lt; " b= " &lt;&lt; b&lt;&lt; endl;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245658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Call-by-reference vs. Call-by-value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Call-by-value preserves the value of the original input argument</a:t>
            </a:r>
          </a:p>
          <a:p>
            <a:endParaRPr lang="en-US" dirty="0"/>
          </a:p>
          <a:p>
            <a:r>
              <a:rPr lang="en-US" dirty="0"/>
              <a:t>Call-by-reference can change the value of the original input argument</a:t>
            </a:r>
          </a:p>
          <a:p>
            <a:pPr lvl="1"/>
            <a:r>
              <a:rPr lang="en-US" dirty="0"/>
              <a:t>Effectively allows return of multiple values from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08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685800"/>
            <a:ext cx="3124200" cy="1143000"/>
          </a:xfrm>
          <a:ln w="5715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What does this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mysteryFunc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&amp; num1);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a=5;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mysteryFunc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(a) &lt;&lt;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a &lt;&lt;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mysteryFunc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&amp;num1) 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num1 += 3;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num1/4;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062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685800"/>
            <a:ext cx="3124200" cy="1143000"/>
          </a:xfrm>
          <a:ln w="5715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What does this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mysteryFunc2(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main() 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a=3;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mysteryFunc2(a);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cout &lt;&lt; a;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0;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mysteryFunc2(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*6;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inNum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708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Call-by-reference: Input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/>
              <a:t>Arguments must be variables</a:t>
            </a:r>
          </a:p>
          <a:p>
            <a:pPr marL="457200" lvl="1" indent="0">
              <a:buNone/>
            </a:pPr>
            <a:r>
              <a:rPr lang="en-US" dirty="0"/>
              <a:t>If declaration is: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(float&amp;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call: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inputVariable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=25.4;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myFunc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inputVariable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2546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2CB1-944D-7BBD-5A84-D26B5914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live: write 3 functions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D29-C9AE-3AEC-D2E3-A83E8BCB9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2 integers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Swap their values:</a:t>
            </a:r>
          </a:p>
          <a:p>
            <a:pPr lvl="1"/>
            <a:r>
              <a:rPr lang="en-US" dirty="0"/>
              <a:t>If a =2 and b=3 then the result should be </a:t>
            </a:r>
          </a:p>
          <a:p>
            <a:pPr lvl="1"/>
            <a:r>
              <a:rPr lang="en-US" dirty="0"/>
              <a:t> a=3  and b=2</a:t>
            </a:r>
          </a:p>
          <a:p>
            <a:pPr marL="457200" lvl="1" indent="0">
              <a:buNone/>
            </a:pPr>
            <a:endParaRPr lang="en-US" dirty="0"/>
          </a:p>
          <a:p>
            <a:pPr marL="514350" lvl="1" indent="-514350">
              <a:buSzPct val="80000"/>
              <a:buFont typeface="+mj-lt"/>
              <a:buAutoNum type="arabicPeriod" startAt="3"/>
            </a:pPr>
            <a:r>
              <a:rPr lang="en-US" dirty="0">
                <a:ea typeface="+mn-ea"/>
                <a:cs typeface="+mn-cs"/>
              </a:rPr>
              <a:t>Print the two values</a:t>
            </a:r>
          </a:p>
          <a:p>
            <a:pPr marL="514350" lvl="1" indent="-514350">
              <a:buSzPct val="80000"/>
              <a:buFont typeface="+mj-lt"/>
              <a:buAutoNum type="arabicPeriod" startAt="3"/>
            </a:pPr>
            <a:endParaRPr lang="en-US" dirty="0">
              <a:ea typeface="+mn-ea"/>
              <a:cs typeface="+mn-cs"/>
            </a:endParaRPr>
          </a:p>
          <a:p>
            <a:pPr marL="0" lvl="1" indent="0">
              <a:buSzPct val="80000"/>
              <a:buNone/>
            </a:pPr>
            <a:r>
              <a:rPr lang="en-US" dirty="0">
                <a:ea typeface="+mn-ea"/>
                <a:cs typeface="+mn-cs"/>
              </a:rPr>
              <a:t>Do we need to build them in the order we use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32C58-8F88-32FD-E071-0348AF13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39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Part 1: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Write a function Get2Ints  to read 2 integers: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What should the definition look like?</a:t>
            </a:r>
          </a:p>
        </p:txBody>
      </p:sp>
    </p:spTree>
    <p:extLst>
      <p:ext uri="{BB962C8B-B14F-4D97-AF65-F5344CB8AC3E}">
        <p14:creationId xmlns:p14="http://schemas.microsoft.com/office/powerpoint/2010/main" val="126399583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Part 2.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Write a function Print2Ints  to print 2 integers: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What should the definition look like?</a:t>
            </a:r>
          </a:p>
        </p:txBody>
      </p:sp>
    </p:spTree>
    <p:extLst>
      <p:ext uri="{BB962C8B-B14F-4D97-AF65-F5344CB8AC3E}">
        <p14:creationId xmlns:p14="http://schemas.microsoft.com/office/powerpoint/2010/main" val="19798020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Part 3. Swap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Write a function Swap  that will swap the values of 2 integers. </a:t>
            </a:r>
          </a:p>
          <a:p>
            <a:pPr marL="0" indent="0">
              <a:buNone/>
            </a:pPr>
            <a:r>
              <a:rPr lang="en-US" dirty="0"/>
              <a:t>	name the values val1 and val2;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Even though you might have forgotten how to write the code 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write the stub ?</a:t>
            </a:r>
          </a:p>
        </p:txBody>
      </p:sp>
    </p:spTree>
    <p:extLst>
      <p:ext uri="{BB962C8B-B14F-4D97-AF65-F5344CB8AC3E}">
        <p14:creationId xmlns:p14="http://schemas.microsoft.com/office/powerpoint/2010/main" val="267073734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303213"/>
            <a:ext cx="8305800" cy="839787"/>
          </a:xfrm>
        </p:spPr>
        <p:txBody>
          <a:bodyPr/>
          <a:lstStyle/>
          <a:p>
            <a:pPr eaLnBrk="1" hangingPunct="1"/>
            <a:r>
              <a:rPr lang="en-US" dirty="0"/>
              <a:t>Programmer-Defined Functions</a:t>
            </a:r>
          </a:p>
        </p:txBody>
      </p:sp>
      <p:sp>
        <p:nvSpPr>
          <p:cNvPr id="7171" name="Rectangle 7"/>
          <p:cNvSpPr>
            <a:spLocks noGrp="1" noChangeArrowheads="1"/>
          </p:cNvSpPr>
          <p:nvPr>
            <p:ph idx="1"/>
          </p:nvPr>
        </p:nvSpPr>
        <p:spPr>
          <a:xfrm>
            <a:off x="304800" y="1365250"/>
            <a:ext cx="8534400" cy="49593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Function </a:t>
            </a:r>
            <a:r>
              <a:rPr lang="en-US" sz="2400" b="1" dirty="0"/>
              <a:t>declaration</a:t>
            </a:r>
            <a:r>
              <a:rPr lang="en-US" sz="2400" dirty="0"/>
              <a:t> (or Function </a:t>
            </a:r>
            <a:r>
              <a:rPr lang="en-US" sz="2400" b="1" dirty="0"/>
              <a:t>prototype</a:t>
            </a:r>
            <a:r>
              <a:rPr lang="en-US" sz="24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Tells the compiler about the function and how it is called.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be declared before the function can be called.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Syntax: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Type_returned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Function_Name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Parameter_List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);</a:t>
            </a:r>
            <a:b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//Comment describing what function does</a:t>
            </a: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Function </a:t>
            </a:r>
            <a:r>
              <a:rPr lang="en-US" sz="2400" b="1" dirty="0"/>
              <a:t>definition (or Function implementation)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Tells the compiler how the function does its task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Can appear before or after the function is called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Syntax: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sz="2000" b="1" dirty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Comment describing preconditions/postcondition</a:t>
            </a:r>
            <a:br>
              <a:rPr lang="en-US" sz="2000" dirty="0"/>
            </a:b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Type_returned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Function_Name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Parameter_List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{</a:t>
            </a:r>
            <a:b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 //code to make the function work</a:t>
            </a:r>
            <a:b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27362" name="Text Box 2"/>
          <p:cNvSpPr txBox="1">
            <a:spLocks noChangeArrowheads="1"/>
          </p:cNvSpPr>
          <p:nvPr/>
        </p:nvSpPr>
        <p:spPr bwMode="auto">
          <a:xfrm>
            <a:off x="7962900" y="2949575"/>
            <a:ext cx="354013" cy="701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</a:pPr>
            <a:r>
              <a:rPr lang="en-US" sz="4000" b="1" dirty="0">
                <a:solidFill>
                  <a:schemeClr val="tx2"/>
                </a:solidFill>
              </a:rPr>
              <a:t>;</a:t>
            </a:r>
          </a:p>
        </p:txBody>
      </p:sp>
      <p:sp>
        <p:nvSpPr>
          <p:cNvPr id="527363" name="Line 3"/>
          <p:cNvSpPr>
            <a:spLocks noChangeShapeType="1"/>
          </p:cNvSpPr>
          <p:nvPr/>
        </p:nvSpPr>
        <p:spPr bwMode="auto">
          <a:xfrm flipH="1" flipV="1">
            <a:off x="7772400" y="2895600"/>
            <a:ext cx="153987" cy="533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Text Box 4"/>
          <p:cNvSpPr txBox="1">
            <a:spLocks noChangeArrowheads="1"/>
          </p:cNvSpPr>
          <p:nvPr/>
        </p:nvSpPr>
        <p:spPr bwMode="auto">
          <a:xfrm>
            <a:off x="7256463" y="3132138"/>
            <a:ext cx="18415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CC0000"/>
              </a:buClr>
              <a:buFont typeface="Wingdings" pitchFamily="2" charset="2"/>
              <a:buNone/>
            </a:pP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C82C2-9ECE-E2DC-8640-44E6B89F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7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27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362" grpId="0"/>
      <p:bldP spid="5273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075A-F2C7-4123-8C40-E9409538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Swap? A Printout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244BE-42DB-4C53-AE96-704B85BB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B33D6-E408-47A3-921F-BB99EF494334}"/>
              </a:ext>
            </a:extLst>
          </p:cNvPr>
          <p:cNvSpPr/>
          <p:nvPr/>
        </p:nvSpPr>
        <p:spPr>
          <a:xfrm>
            <a:off x="4035490" y="1856517"/>
            <a:ext cx="3200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B097B0-B1DA-4FFB-A18F-86EA40B919DD}"/>
              </a:ext>
            </a:extLst>
          </p:cNvPr>
          <p:cNvSpPr/>
          <p:nvPr/>
        </p:nvSpPr>
        <p:spPr>
          <a:xfrm>
            <a:off x="4035490" y="2936810"/>
            <a:ext cx="3200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DAED35-DDEE-409A-B6FA-C6A187DF2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90" y="185962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D4EDD1-268F-46F0-807B-ECAEBB39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90" y="2909824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8D9EF0-8105-4FA5-C33D-2B9C156DCA28}"/>
              </a:ext>
            </a:extLst>
          </p:cNvPr>
          <p:cNvSpPr txBox="1"/>
          <p:nvPr/>
        </p:nvSpPr>
        <p:spPr>
          <a:xfrm>
            <a:off x="635000" y="1632632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like this: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EBB605-4932-0E9D-AC24-DBB486A3DE2C}"/>
              </a:ext>
            </a:extLst>
          </p:cNvPr>
          <p:cNvSpPr/>
          <p:nvPr/>
        </p:nvSpPr>
        <p:spPr>
          <a:xfrm>
            <a:off x="4180114" y="4312443"/>
            <a:ext cx="3200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6038CA-117A-18C2-4B8D-BD673A4C17B5}"/>
              </a:ext>
            </a:extLst>
          </p:cNvPr>
          <p:cNvSpPr/>
          <p:nvPr/>
        </p:nvSpPr>
        <p:spPr>
          <a:xfrm>
            <a:off x="4180114" y="5392736"/>
            <a:ext cx="32004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3DAB0F-AA37-3443-9118-8203CD400A51}"/>
              </a:ext>
            </a:extLst>
          </p:cNvPr>
          <p:cNvGrpSpPr/>
          <p:nvPr/>
        </p:nvGrpSpPr>
        <p:grpSpPr>
          <a:xfrm>
            <a:off x="631890" y="2174810"/>
            <a:ext cx="3345024" cy="3446526"/>
            <a:chOff x="631890" y="2174810"/>
            <a:chExt cx="3345024" cy="344652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641EE4-461C-4E1B-B3A6-0B645811658E}"/>
                </a:ext>
              </a:extLst>
            </p:cNvPr>
            <p:cNvSpPr/>
            <p:nvPr/>
          </p:nvSpPr>
          <p:spPr>
            <a:xfrm>
              <a:off x="631890" y="2174810"/>
              <a:ext cx="3200400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8E9F6D-F078-4543-8917-6C10D5B2D481}"/>
                </a:ext>
              </a:extLst>
            </p:cNvPr>
            <p:cNvSpPr/>
            <p:nvPr/>
          </p:nvSpPr>
          <p:spPr>
            <a:xfrm>
              <a:off x="776514" y="4630736"/>
              <a:ext cx="3200400" cy="990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268CB913-8519-F694-F347-613C79BB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65" y="5407883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5AC05695-4A80-45AB-4D5F-B0465310B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26" y="4343797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4F268D-149C-07B1-E658-BFB4A7C82CD7}"/>
              </a:ext>
            </a:extLst>
          </p:cNvPr>
          <p:cNvSpPr txBox="1"/>
          <p:nvPr/>
        </p:nvSpPr>
        <p:spPr>
          <a:xfrm>
            <a:off x="746190" y="4002964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 like this: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5A1EC-AA70-39F9-F20D-BE694493CF8A}"/>
              </a:ext>
            </a:extLst>
          </p:cNvPr>
          <p:cNvSpPr txBox="1"/>
          <p:nvPr/>
        </p:nvSpPr>
        <p:spPr>
          <a:xfrm>
            <a:off x="533400" y="57912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Rule: 1 coin per box</a:t>
            </a:r>
          </a:p>
          <a:p>
            <a:r>
              <a:rPr lang="en-US" dirty="0"/>
              <a:t>What to do?</a:t>
            </a:r>
          </a:p>
        </p:txBody>
      </p:sp>
    </p:spTree>
    <p:extLst>
      <p:ext uri="{BB962C8B-B14F-4D97-AF65-F5344CB8AC3E}">
        <p14:creationId xmlns:p14="http://schemas.microsoft.com/office/powerpoint/2010/main" val="14717707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Lab Part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/>
              <a:t>1) Write a function swap which swaps two integers</a:t>
            </a:r>
          </a:p>
          <a:p>
            <a:pPr marL="0" indent="0">
              <a:buNone/>
            </a:pPr>
            <a:r>
              <a:rPr lang="en-US" sz="2800" b="1" u="sng" dirty="0"/>
              <a:t>How to swap:</a:t>
            </a:r>
          </a:p>
          <a:p>
            <a:pPr marL="0" indent="0">
              <a:buNone/>
            </a:pPr>
            <a:r>
              <a:rPr lang="en-US" sz="2800" dirty="0"/>
              <a:t>Requires an extra 'Temp' variable of the same type.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Example: </a:t>
            </a:r>
            <a:r>
              <a:rPr lang="en-US" sz="2800" dirty="0"/>
              <a:t>Suppose you have two variables x and y and you want to swap their values. Let X=10 and Y=20 to start.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6D54F-8B3E-4D76-A6D9-77108C5B50AE}"/>
              </a:ext>
            </a:extLst>
          </p:cNvPr>
          <p:cNvSpPr/>
          <p:nvPr/>
        </p:nvSpPr>
        <p:spPr>
          <a:xfrm>
            <a:off x="2743200" y="48768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X=10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CC873-F499-4C39-AF6B-844E039317D7}"/>
              </a:ext>
            </a:extLst>
          </p:cNvPr>
          <p:cNvSpPr/>
          <p:nvPr/>
        </p:nvSpPr>
        <p:spPr>
          <a:xfrm>
            <a:off x="2757196" y="58674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Y=20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DA971-F1D0-4B3D-832E-6712DE27BB11}"/>
              </a:ext>
            </a:extLst>
          </p:cNvPr>
          <p:cNvSpPr/>
          <p:nvPr/>
        </p:nvSpPr>
        <p:spPr>
          <a:xfrm>
            <a:off x="5638800" y="5286123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</a:t>
            </a:r>
          </a:p>
        </p:txBody>
      </p:sp>
    </p:spTree>
    <p:extLst>
      <p:ext uri="{BB962C8B-B14F-4D97-AF65-F5344CB8AC3E}">
        <p14:creationId xmlns:p14="http://schemas.microsoft.com/office/powerpoint/2010/main" val="413628137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Swap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u="sng" dirty="0"/>
              <a:t>Step 1:</a:t>
            </a:r>
          </a:p>
          <a:p>
            <a:pPr marL="0" indent="0">
              <a:buNone/>
            </a:pPr>
            <a:r>
              <a:rPr lang="en-US" b="1" dirty="0"/>
              <a:t>	Assign the value of X to Temp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6D54F-8B3E-4D76-A6D9-77108C5B50AE}"/>
              </a:ext>
            </a:extLst>
          </p:cNvPr>
          <p:cNvSpPr/>
          <p:nvPr/>
        </p:nvSpPr>
        <p:spPr>
          <a:xfrm>
            <a:off x="1981200" y="37338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X=10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9CC873-F499-4C39-AF6B-844E039317D7}"/>
              </a:ext>
            </a:extLst>
          </p:cNvPr>
          <p:cNvSpPr/>
          <p:nvPr/>
        </p:nvSpPr>
        <p:spPr>
          <a:xfrm>
            <a:off x="1981200" y="5301294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Y=20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DA971-F1D0-4B3D-832E-6712DE27BB11}"/>
              </a:ext>
            </a:extLst>
          </p:cNvPr>
          <p:cNvSpPr/>
          <p:nvPr/>
        </p:nvSpPr>
        <p:spPr>
          <a:xfrm>
            <a:off x="4876800" y="4143123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Temp=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6BA22B-AD0C-402F-91B2-7FBE17817923}"/>
              </a:ext>
            </a:extLst>
          </p:cNvPr>
          <p:cNvCxnSpPr/>
          <p:nvPr/>
        </p:nvCxnSpPr>
        <p:spPr>
          <a:xfrm>
            <a:off x="3581400" y="4038600"/>
            <a:ext cx="1219200" cy="38100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86FC7-144E-46B8-B4CD-D04729C363B9}"/>
              </a:ext>
            </a:extLst>
          </p:cNvPr>
          <p:cNvSpPr txBox="1"/>
          <p:nvPr/>
        </p:nvSpPr>
        <p:spPr>
          <a:xfrm>
            <a:off x="6705600" y="54102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Temp = X;</a:t>
            </a:r>
          </a:p>
        </p:txBody>
      </p:sp>
    </p:spTree>
    <p:extLst>
      <p:ext uri="{BB962C8B-B14F-4D97-AF65-F5344CB8AC3E}">
        <p14:creationId xmlns:p14="http://schemas.microsoft.com/office/powerpoint/2010/main" val="35806808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Swap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u="sng" dirty="0"/>
              <a:t>Step 2:</a:t>
            </a:r>
          </a:p>
          <a:p>
            <a:pPr marL="0" indent="0">
              <a:buNone/>
            </a:pPr>
            <a:r>
              <a:rPr lang="en-US" b="1" dirty="0"/>
              <a:t>	Assign the value of Y to 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6D54F-8B3E-4D76-A6D9-77108C5B50AE}"/>
              </a:ext>
            </a:extLst>
          </p:cNvPr>
          <p:cNvSpPr/>
          <p:nvPr/>
        </p:nvSpPr>
        <p:spPr>
          <a:xfrm>
            <a:off x="1981200" y="37338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X=</a:t>
            </a:r>
            <a:r>
              <a:rPr lang="en-US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DA971-F1D0-4B3D-832E-6712DE27BB11}"/>
              </a:ext>
            </a:extLst>
          </p:cNvPr>
          <p:cNvSpPr/>
          <p:nvPr/>
        </p:nvSpPr>
        <p:spPr>
          <a:xfrm>
            <a:off x="4876800" y="4143123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Temp=10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AF1E4-BAB2-4EE7-8D48-738BFD05F9B6}"/>
              </a:ext>
            </a:extLst>
          </p:cNvPr>
          <p:cNvSpPr/>
          <p:nvPr/>
        </p:nvSpPr>
        <p:spPr>
          <a:xfrm>
            <a:off x="1981200" y="5301294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Y=20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6AD4FA-A98A-442A-9FD7-4C0C9556A5F2}"/>
              </a:ext>
            </a:extLst>
          </p:cNvPr>
          <p:cNvCxnSpPr>
            <a:cxnSpLocks/>
          </p:cNvCxnSpPr>
          <p:nvPr/>
        </p:nvCxnSpPr>
        <p:spPr>
          <a:xfrm flipV="1">
            <a:off x="2743200" y="4343401"/>
            <a:ext cx="0" cy="83819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40F027-2CD5-4892-84DC-6CF0C96A9760}"/>
              </a:ext>
            </a:extLst>
          </p:cNvPr>
          <p:cNvSpPr txBox="1"/>
          <p:nvPr/>
        </p:nvSpPr>
        <p:spPr>
          <a:xfrm>
            <a:off x="6995160" y="5410200"/>
            <a:ext cx="169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X = Y;</a:t>
            </a:r>
          </a:p>
        </p:txBody>
      </p:sp>
    </p:spTree>
    <p:extLst>
      <p:ext uri="{BB962C8B-B14F-4D97-AF65-F5344CB8AC3E}">
        <p14:creationId xmlns:p14="http://schemas.microsoft.com/office/powerpoint/2010/main" val="410752010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Swap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b="1" u="sng" dirty="0"/>
              <a:t>Step 3:</a:t>
            </a:r>
          </a:p>
          <a:p>
            <a:pPr marL="0" indent="0">
              <a:buNone/>
            </a:pPr>
            <a:r>
              <a:rPr lang="en-US" b="1" dirty="0"/>
              <a:t>	Assign the value of Temp (10, the old X)</a:t>
            </a:r>
          </a:p>
          <a:p>
            <a:pPr marL="0" indent="0">
              <a:buNone/>
            </a:pPr>
            <a:r>
              <a:rPr lang="en-US" b="1" dirty="0"/>
              <a:t>	to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A6D54F-8B3E-4D76-A6D9-77108C5B50AE}"/>
              </a:ext>
            </a:extLst>
          </p:cNvPr>
          <p:cNvSpPr/>
          <p:nvPr/>
        </p:nvSpPr>
        <p:spPr>
          <a:xfrm>
            <a:off x="1981200" y="3733800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X=20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DA971-F1D0-4B3D-832E-6712DE27BB11}"/>
              </a:ext>
            </a:extLst>
          </p:cNvPr>
          <p:cNvSpPr/>
          <p:nvPr/>
        </p:nvSpPr>
        <p:spPr>
          <a:xfrm>
            <a:off x="4876800" y="4143123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Temp=10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EAF1E4-BAB2-4EE7-8D48-738BFD05F9B6}"/>
              </a:ext>
            </a:extLst>
          </p:cNvPr>
          <p:cNvSpPr/>
          <p:nvPr/>
        </p:nvSpPr>
        <p:spPr>
          <a:xfrm>
            <a:off x="1981200" y="5301294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Y=</a:t>
            </a:r>
            <a:r>
              <a:rPr lang="en-US" dirty="0">
                <a:solidFill>
                  <a:srgbClr val="FF0000"/>
                </a:solidFill>
              </a:rPr>
              <a:t>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6AD4FA-A98A-442A-9FD7-4C0C9556A5F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505200" y="4800600"/>
            <a:ext cx="1905000" cy="80549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CC234B-C692-4934-8648-9D9EBBB5CFAB}"/>
              </a:ext>
            </a:extLst>
          </p:cNvPr>
          <p:cNvSpPr txBox="1"/>
          <p:nvPr/>
        </p:nvSpPr>
        <p:spPr>
          <a:xfrm>
            <a:off x="1295400" y="60960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Now X=20 and Y=10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AF0F5-D668-48B9-A8D4-BF3D5B2B1B16}"/>
              </a:ext>
            </a:extLst>
          </p:cNvPr>
          <p:cNvSpPr txBox="1"/>
          <p:nvPr/>
        </p:nvSpPr>
        <p:spPr>
          <a:xfrm>
            <a:off x="6781800" y="54102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Y = Temp;</a:t>
            </a:r>
          </a:p>
        </p:txBody>
      </p:sp>
    </p:spTree>
    <p:extLst>
      <p:ext uri="{BB962C8B-B14F-4D97-AF65-F5344CB8AC3E}">
        <p14:creationId xmlns:p14="http://schemas.microsoft.com/office/powerpoint/2010/main" val="2541696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7725-4478-4224-B028-8580742F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F05F3-F95F-47AE-B917-EE569147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code to do the swap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FFB46-A0F3-45E2-8BC1-FC3FE3C2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9694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FD3-E092-4839-BC94-5D196431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 Lab.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7A2F2-61DB-4464-8DDE-6BE2EB52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A9D86-86AB-47D1-9013-EF172167380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From main :</a:t>
            </a:r>
          </a:p>
          <a:p>
            <a:pPr marL="0" indent="0">
              <a:buNone/>
            </a:pPr>
            <a:r>
              <a:rPr lang="en-US" dirty="0"/>
              <a:t>Could you write the code for Get2Ints and Print2Ints and the code for Swap in one big main() file and get the same answer?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Sure!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we won't..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78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Addresses: More usage of &amp;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int x = 5;</a:t>
            </a: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int&amp; y=x; // y and x point to same address</a:t>
            </a: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y=10;</a:t>
            </a:r>
          </a:p>
          <a:p>
            <a:pPr marL="0" indent="0">
              <a:buNone/>
            </a:pPr>
            <a:endParaRPr 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cout &lt;&lt; x &lt;&lt; endl; // output x value</a:t>
            </a: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cout &lt;&lt; &amp;x &lt;&lt; endl; // output x address</a:t>
            </a: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cout &lt;&lt; y &lt;&lt; endl; // output y value</a:t>
            </a:r>
          </a:p>
          <a:p>
            <a:pPr marL="0" indent="0">
              <a:buNone/>
            </a:pPr>
            <a:r>
              <a:rPr lang="en-US" sz="2700" dirty="0">
                <a:latin typeface="Courier New" panose="02070309020205020404" pitchFamily="49" charset="0"/>
                <a:cs typeface="Courier New" panose="02070309020205020404" pitchFamily="49" charset="0"/>
              </a:rPr>
              <a:t>cout &lt;&lt; &amp;y &lt;&lt; endl; // output y address</a:t>
            </a:r>
          </a:p>
          <a:p>
            <a:pPr marL="0" indent="0">
              <a:buNone/>
            </a:pPr>
            <a:endParaRPr 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1945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Choosing Parameter Types</a:t>
            </a:r>
          </a:p>
        </p:txBody>
      </p:sp>
      <p:sp>
        <p:nvSpPr>
          <p:cNvPr id="73731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400" dirty="0"/>
              <a:t>How do you decide whether to use a call-by-reference</a:t>
            </a:r>
            <a:br>
              <a:rPr lang="en-US" sz="2400" dirty="0"/>
            </a:br>
            <a:r>
              <a:rPr lang="en-US" sz="2400" dirty="0"/>
              <a:t>or call-by-value formal parameter?</a:t>
            </a:r>
          </a:p>
          <a:p>
            <a:pPr marL="0" indent="0" eaLnBrk="1" hangingPunct="1">
              <a:buNone/>
            </a:pPr>
            <a:endParaRPr lang="en-US" sz="2400" dirty="0"/>
          </a:p>
          <a:p>
            <a:pPr marL="0" indent="0" eaLnBrk="1" hangingPunct="1">
              <a:buNone/>
            </a:pPr>
            <a:r>
              <a:rPr lang="en-US" sz="2400" dirty="0"/>
              <a:t>Ask yourself:</a:t>
            </a:r>
          </a:p>
          <a:p>
            <a:pPr marL="457200" lvl="1" indent="0" eaLnBrk="1" hangingPunct="1">
              <a:buNone/>
            </a:pPr>
            <a:r>
              <a:rPr lang="en-US" sz="2400" dirty="0"/>
              <a:t>Does the function need to change the value of the </a:t>
            </a:r>
            <a:br>
              <a:rPr lang="en-US" sz="2400" dirty="0"/>
            </a:br>
            <a:r>
              <a:rPr lang="en-US" sz="2400" dirty="0"/>
              <a:t>variable used as an argument?</a:t>
            </a:r>
          </a:p>
          <a:p>
            <a:pPr marL="457200" lvl="1" indent="0" eaLnBrk="1" hangingPunct="1">
              <a:buNone/>
            </a:pPr>
            <a:endParaRPr lang="en-US" sz="2400" dirty="0"/>
          </a:p>
          <a:p>
            <a:pPr lvl="1" eaLnBrk="1" hangingPunct="1"/>
            <a:r>
              <a:rPr lang="en-US" sz="2400" dirty="0"/>
              <a:t>Yes?   Use a call-by-reference formal parameter</a:t>
            </a:r>
          </a:p>
          <a:p>
            <a:pPr lvl="1" eaLnBrk="1" hangingPunct="1"/>
            <a:r>
              <a:rPr lang="en-US" sz="2400" dirty="0"/>
              <a:t>No?     Use a call-by-value formal parameter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4AC13-FCEE-ACAB-B7EC-5F1118F6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Mixed Parameter Lists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Call-by-value and call-by-reference parameters </a:t>
            </a:r>
            <a:br>
              <a:rPr lang="en-US" sz="2400" dirty="0"/>
            </a:br>
            <a:r>
              <a:rPr lang="en-US" sz="2400" dirty="0"/>
              <a:t>can be mixed in the same function</a:t>
            </a:r>
            <a:br>
              <a:rPr lang="en-US" sz="2400" dirty="0"/>
            </a:br>
            <a:endParaRPr lang="en-US" sz="2400" dirty="0"/>
          </a:p>
          <a:p>
            <a:pPr eaLnBrk="1" hangingPunct="1"/>
            <a:r>
              <a:rPr lang="en-US" sz="2400" dirty="0"/>
              <a:t>Example, consider the following function declaration</a:t>
            </a:r>
            <a:br>
              <a:rPr lang="en-US" sz="2400" dirty="0"/>
            </a:br>
            <a:r>
              <a:rPr lang="en-US" sz="2000" b="1" dirty="0">
                <a:solidFill>
                  <a:srgbClr val="0000CC"/>
                </a:solidFill>
                <a:latin typeface="Consolas" pitchFamily="49" charset="0"/>
              </a:rPr>
              <a:t>void </a:t>
            </a:r>
            <a:r>
              <a:rPr lang="en-US" sz="2000" b="1" dirty="0" err="1">
                <a:solidFill>
                  <a:srgbClr val="0000CC"/>
                </a:solidFill>
                <a:latin typeface="Consolas" pitchFamily="49" charset="0"/>
              </a:rPr>
              <a:t>good_stuff</a:t>
            </a:r>
            <a:r>
              <a:rPr lang="en-US" sz="2000" b="1" dirty="0">
                <a:solidFill>
                  <a:srgbClr val="0000CC"/>
                </a:solidFill>
                <a:latin typeface="Consolas" pitchFamily="49" charset="0"/>
              </a:rPr>
              <a:t>(</a:t>
            </a:r>
            <a:r>
              <a:rPr lang="en-US" sz="2000" b="1" dirty="0" err="1">
                <a:solidFill>
                  <a:srgbClr val="0000CC"/>
                </a:solidFill>
                <a:latin typeface="Consolas" pitchFamily="49" charset="0"/>
              </a:rPr>
              <a:t>int</a:t>
            </a:r>
            <a:r>
              <a:rPr lang="en-US" sz="2000" b="1" dirty="0">
                <a:solidFill>
                  <a:srgbClr val="0000CC"/>
                </a:solidFill>
                <a:latin typeface="Consolas" pitchFamily="49" charset="0"/>
              </a:rPr>
              <a:t>&amp; par1, </a:t>
            </a:r>
            <a:r>
              <a:rPr lang="en-US" sz="2000" b="1" dirty="0" err="1">
                <a:solidFill>
                  <a:srgbClr val="0000CC"/>
                </a:solidFill>
                <a:latin typeface="Consolas" pitchFamily="49" charset="0"/>
              </a:rPr>
              <a:t>int</a:t>
            </a:r>
            <a:r>
              <a:rPr lang="en-US" sz="2000" b="1" dirty="0">
                <a:solidFill>
                  <a:srgbClr val="0000CC"/>
                </a:solidFill>
                <a:latin typeface="Consolas" pitchFamily="49" charset="0"/>
              </a:rPr>
              <a:t> par2, double&amp; par3);</a:t>
            </a:r>
          </a:p>
          <a:p>
            <a:pPr lvl="1" eaLnBrk="1" hangingPunct="1"/>
            <a:r>
              <a:rPr lang="en-US" sz="2400" dirty="0"/>
              <a:t>par1 and par3 are call-by-reference formal parameters</a:t>
            </a:r>
          </a:p>
          <a:p>
            <a:pPr lvl="2" eaLnBrk="1" hangingPunct="1"/>
            <a:r>
              <a:rPr lang="en-US" sz="2000" dirty="0"/>
              <a:t>Changes in par1 and par3 are the changes made on the corresponding argument variables during function call.</a:t>
            </a:r>
          </a:p>
          <a:p>
            <a:pPr lvl="1" eaLnBrk="1" hangingPunct="1"/>
            <a:r>
              <a:rPr lang="en-US" sz="2400" dirty="0"/>
              <a:t>par2 is a call-by-value formal parameter</a:t>
            </a:r>
          </a:p>
          <a:p>
            <a:pPr lvl="2" eaLnBrk="1" hangingPunct="1"/>
            <a:r>
              <a:rPr lang="en-US" sz="2000" dirty="0"/>
              <a:t>Changes in par2 do not change the argument variable during function call</a:t>
            </a: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154A9F2-D3F5-4DC4-A91B-B88E4CEDE9FF}" type="slidenum">
              <a:rPr lang="en-US"/>
              <a:pPr/>
              <a:t>69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2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Function Call</a:t>
            </a:r>
          </a:p>
        </p:txBody>
      </p:sp>
      <p:sp>
        <p:nvSpPr>
          <p:cNvPr id="16387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991600" cy="4572000"/>
          </a:xfrm>
        </p:spPr>
        <p:txBody>
          <a:bodyPr/>
          <a:lstStyle/>
          <a:p>
            <a:pPr eaLnBrk="1" hangingPunct="1"/>
            <a:r>
              <a:rPr lang="en-US" dirty="0"/>
              <a:t>Tells the </a:t>
            </a:r>
            <a:r>
              <a:rPr lang="en-US" b="1" dirty="0"/>
              <a:t>name</a:t>
            </a:r>
            <a:r>
              <a:rPr lang="en-US" dirty="0"/>
              <a:t> of the  function to use</a:t>
            </a:r>
          </a:p>
          <a:p>
            <a:pPr eaLnBrk="1" hangingPunct="1"/>
            <a:r>
              <a:rPr lang="en-US" dirty="0"/>
              <a:t>Lists the </a:t>
            </a:r>
            <a:r>
              <a:rPr lang="en-US" b="1" dirty="0"/>
              <a:t>arguments</a:t>
            </a:r>
          </a:p>
          <a:p>
            <a:pPr eaLnBrk="1" hangingPunct="1"/>
            <a:r>
              <a:rPr lang="en-US" dirty="0"/>
              <a:t>Is used in a statement where the return value</a:t>
            </a:r>
            <a:br>
              <a:rPr lang="en-US" dirty="0"/>
            </a:br>
            <a:r>
              <a:rPr lang="en-US" dirty="0"/>
              <a:t>makes sense</a:t>
            </a:r>
          </a:p>
          <a:p>
            <a:pPr eaLnBrk="1" hangingPunct="1"/>
            <a:r>
              <a:rPr lang="en-US" dirty="0"/>
              <a:t>Example: </a:t>
            </a:r>
            <a:r>
              <a:rPr lang="en-US" sz="2400" dirty="0" err="1">
                <a:solidFill>
                  <a:srgbClr val="0099CC"/>
                </a:solidFill>
              </a:rPr>
              <a:t>total_cost</a:t>
            </a:r>
            <a:r>
              <a:rPr lang="en-US" sz="2400" dirty="0">
                <a:solidFill>
                  <a:srgbClr val="0099CC"/>
                </a:solidFill>
              </a:rPr>
              <a:t>(number, price) is the function call</a:t>
            </a:r>
            <a:br>
              <a:rPr lang="en-US" sz="2400" dirty="0"/>
            </a:br>
            <a:br>
              <a:rPr lang="en-US" sz="2400" dirty="0"/>
            </a:br>
            <a:r>
              <a:rPr lang="en-US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double bill = </a:t>
            </a:r>
            <a:r>
              <a:rPr lang="en-US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total_cost</a:t>
            </a:r>
            <a:r>
              <a:rPr lang="en-US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(number, price);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16083-8C59-6DE1-F8C9-11469727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86445"/>
      </p:ext>
    </p:extLst>
  </p:cSld>
  <p:clrMapOvr>
    <a:masterClrMapping/>
  </p:clrMapOvr>
  <p:transition spd="med">
    <p:wipe dir="r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524000" y="2590800"/>
            <a:ext cx="7086600" cy="1905000"/>
          </a:xfrm>
        </p:spPr>
        <p:txBody>
          <a:bodyPr/>
          <a:lstStyle/>
          <a:p>
            <a:pPr eaLnBrk="1" hangingPunct="1"/>
            <a:r>
              <a:rPr lang="en-US" sz="4000" dirty="0">
                <a:solidFill>
                  <a:srgbClr val="0000CC"/>
                </a:solidFill>
              </a:rPr>
              <a:t>Scope</a:t>
            </a:r>
          </a:p>
          <a:p>
            <a:pPr eaLnBrk="1" hangingPunct="1"/>
            <a:endParaRPr lang="en-US" sz="2400" dirty="0">
              <a:solidFill>
                <a:srgbClr val="0000CC"/>
              </a:solidFill>
            </a:endParaRPr>
          </a:p>
          <a:p>
            <a:pPr eaLnBrk="1" hangingPunct="1"/>
            <a:r>
              <a:rPr lang="en-US" sz="2400" dirty="0">
                <a:solidFill>
                  <a:srgbClr val="0000CC"/>
                </a:solidFill>
              </a:rPr>
              <a:t>Surprise! The Stack Makes this Happen</a:t>
            </a:r>
          </a:p>
        </p:txBody>
      </p:sp>
    </p:spTree>
    <p:extLst>
      <p:ext uri="{BB962C8B-B14F-4D97-AF65-F5344CB8AC3E}">
        <p14:creationId xmlns:p14="http://schemas.microsoft.com/office/powerpoint/2010/main" val="327934487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variables in a function</a:t>
            </a:r>
          </a:p>
        </p:txBody>
      </p:sp>
      <p:sp>
        <p:nvSpPr>
          <p:cNvPr id="2765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Variables declared in a function:</a:t>
            </a:r>
          </a:p>
          <a:p>
            <a:pPr lvl="1" eaLnBrk="1" hangingPunct="1"/>
            <a:r>
              <a:rPr lang="en-US" sz="2400" dirty="0"/>
              <a:t>Are </a:t>
            </a:r>
            <a:r>
              <a:rPr lang="en-US" sz="2400" b="1" dirty="0">
                <a:solidFill>
                  <a:srgbClr val="C00000"/>
                </a:solidFill>
              </a:rPr>
              <a:t>local</a:t>
            </a:r>
            <a:r>
              <a:rPr lang="en-US" sz="2400" dirty="0"/>
              <a:t> to that function, i.e., they cannot be used </a:t>
            </a:r>
            <a:br>
              <a:rPr lang="en-US" sz="2400" dirty="0"/>
            </a:br>
            <a:r>
              <a:rPr lang="en-US" sz="2400" dirty="0"/>
              <a:t>from outside the function</a:t>
            </a:r>
          </a:p>
          <a:p>
            <a:pPr lvl="1" eaLnBrk="1" hangingPunct="1"/>
            <a:r>
              <a:rPr lang="en-US" sz="2400" dirty="0"/>
              <a:t>Have the function as their </a:t>
            </a:r>
            <a:r>
              <a:rPr lang="en-US" sz="2400" b="1" dirty="0">
                <a:solidFill>
                  <a:srgbClr val="C00000"/>
                </a:solidFill>
              </a:rPr>
              <a:t>scope</a:t>
            </a:r>
          </a:p>
          <a:p>
            <a:pPr eaLnBrk="1" hangingPunct="1"/>
            <a:r>
              <a:rPr lang="en-US" sz="2400" dirty="0"/>
              <a:t>Variables declared in the main function of a program:</a:t>
            </a:r>
          </a:p>
          <a:p>
            <a:pPr lvl="1" eaLnBrk="1" hangingPunct="1"/>
            <a:r>
              <a:rPr lang="en-US" sz="2400" dirty="0"/>
              <a:t>Are </a:t>
            </a:r>
            <a:r>
              <a:rPr lang="en-US" sz="2400" dirty="0">
                <a:solidFill>
                  <a:srgbClr val="C00000"/>
                </a:solidFill>
              </a:rPr>
              <a:t>local</a:t>
            </a:r>
            <a:r>
              <a:rPr lang="en-US" sz="2400" dirty="0"/>
              <a:t> to the main function of the program, they </a:t>
            </a:r>
            <a:br>
              <a:rPr lang="en-US" sz="2400" dirty="0"/>
            </a:br>
            <a:r>
              <a:rPr lang="en-US" sz="2400" dirty="0"/>
              <a:t>cannot be used from outside the main part</a:t>
            </a:r>
          </a:p>
          <a:p>
            <a:pPr lvl="1" eaLnBrk="1" hangingPunct="1"/>
            <a:r>
              <a:rPr lang="en-US" sz="2400" dirty="0"/>
              <a:t>Have the main part as their </a:t>
            </a:r>
            <a:r>
              <a:rPr lang="en-US" sz="2400" dirty="0">
                <a:solidFill>
                  <a:srgbClr val="C00000"/>
                </a:solidFill>
              </a:rPr>
              <a:t>scope</a:t>
            </a:r>
          </a:p>
          <a:p>
            <a:pPr eaLnBrk="1" hangingPunct="1"/>
            <a:endParaRPr lang="en-US" sz="2400" dirty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40F1B1CD-9FFC-4CF0-A003-7598352BD8F7}" type="slidenum">
              <a:rPr lang="en-US"/>
              <a:pPr/>
              <a:t>71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 Scope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	Local and global variables conform to the rules of </a:t>
            </a:r>
            <a:r>
              <a:rPr lang="en-US" b="1" dirty="0"/>
              <a:t>Block Scope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The code block, generally specified by the </a:t>
            </a:r>
            <a:r>
              <a:rPr lang="en-US" sz="2400" b="1" dirty="0">
                <a:solidFill>
                  <a:srgbClr val="C00000"/>
                </a:solidFill>
                <a:latin typeface="Consolas" pitchFamily="49" charset="0"/>
              </a:rPr>
              <a:t>{ }</a:t>
            </a:r>
            <a:r>
              <a:rPr lang="en-US" sz="2400" dirty="0">
                <a:latin typeface="Consolas" pitchFamily="49" charset="0"/>
              </a:rPr>
              <a:t>,</a:t>
            </a:r>
          </a:p>
          <a:p>
            <a:pPr lvl="1">
              <a:buFont typeface="Wingdings" pitchFamily="2" charset="2"/>
              <a:buNone/>
            </a:pPr>
            <a:r>
              <a:rPr lang="en-US" sz="2400" dirty="0"/>
              <a:t>   where an identifier like a variable is declared. </a:t>
            </a:r>
          </a:p>
          <a:p>
            <a:pPr lvl="1">
              <a:buFont typeface="Wingdings" pitchFamily="2" charset="2"/>
              <a:buNone/>
            </a:pPr>
            <a:r>
              <a:rPr lang="en-US" sz="2400" dirty="0"/>
              <a:t>	It determines the scope of the identifier.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Blocks can be nested</a:t>
            </a:r>
          </a:p>
          <a:p>
            <a:pPr lvl="1"/>
            <a:r>
              <a:rPr lang="en-US" sz="2400" dirty="0"/>
              <a:t>When leaving the block, local variables are erased(from the stack)</a:t>
            </a:r>
          </a:p>
          <a:p>
            <a:pPr lvl="1"/>
            <a:endParaRPr lang="en-US" sz="2400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B39C0D3-FAA8-4BC3-BCAF-2341BCC2335E}" type="slidenum">
              <a:rPr lang="en-US"/>
              <a:pPr/>
              <a:t>72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32050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153400" y="6400800"/>
            <a:ext cx="8016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C9F566E7-57D1-4420-B040-C17A79DBEB9F}" type="slidenum">
              <a:rPr lang="en-US"/>
              <a:pPr/>
              <a:t>73</a:t>
            </a:fld>
            <a:endParaRPr lang="en-CA"/>
          </a:p>
        </p:txBody>
      </p:sp>
      <p:pic>
        <p:nvPicPr>
          <p:cNvPr id="38915" name="Picture 2" descr="Pink tissue pap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0"/>
            <a:ext cx="83058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Box 7"/>
          <p:cNvSpPr txBox="1">
            <a:spLocks noChangeArrowheads="1"/>
          </p:cNvSpPr>
          <p:nvPr/>
        </p:nvSpPr>
        <p:spPr bwMode="auto">
          <a:xfrm>
            <a:off x="1295400" y="6172200"/>
            <a:ext cx="6172200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/>
              <a:t>A variable can be directly accessed only within its scope.  </a:t>
            </a:r>
          </a:p>
          <a:p>
            <a:r>
              <a:rPr lang="en-US" sz="1800" dirty="0"/>
              <a:t>Local and Global scopes are examples of Block Scope.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EE5A1-52BE-C38A-123E-8162253B4557}"/>
              </a:ext>
            </a:extLst>
          </p:cNvPr>
          <p:cNvSpPr txBox="1"/>
          <p:nvPr/>
        </p:nvSpPr>
        <p:spPr>
          <a:xfrm>
            <a:off x="4648200" y="1221432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 the stack</a:t>
            </a:r>
          </a:p>
        </p:txBody>
      </p:sp>
    </p:spTree>
    <p:extLst>
      <p:ext uri="{BB962C8B-B14F-4D97-AF65-F5344CB8AC3E}">
        <p14:creationId xmlns:p14="http://schemas.microsoft.com/office/powerpoint/2010/main" val="25887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B8000-65CB-396D-C0BD-6E06E9795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6707F8-A84D-0C0E-ADFB-1A7A69E63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2B91A-B1BE-651E-8C52-8CECE687C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28934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8508F-AA60-4394-AAE6-EB36A22D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F5B87-5F64-47D0-826A-429B9F390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13" y="1447800"/>
            <a:ext cx="8294687" cy="4800600"/>
          </a:xfrm>
        </p:spPr>
        <p:txBody>
          <a:bodyPr/>
          <a:lstStyle/>
          <a:p>
            <a:r>
              <a:rPr lang="en-US" dirty="0"/>
              <a:t>Let’s look at a program that calculates a grade</a:t>
            </a:r>
          </a:p>
          <a:p>
            <a:r>
              <a:rPr lang="en-US" dirty="0"/>
              <a:t>Grade is computed from 3 exams. The minimum grade is tossed and the average of the 2 is the final grade (simplified for class).</a:t>
            </a:r>
          </a:p>
          <a:p>
            <a:r>
              <a:rPr lang="en-US" dirty="0"/>
              <a:t>Let’s decompose using stepwise refinement</a:t>
            </a:r>
          </a:p>
          <a:p>
            <a:pPr lvl="1"/>
            <a:r>
              <a:rPr lang="en-US" sz="2400" dirty="0"/>
              <a:t>Reads in three letter grades (can be A, B, C, D, F)</a:t>
            </a:r>
          </a:p>
          <a:p>
            <a:pPr lvl="1"/>
            <a:r>
              <a:rPr lang="en-US" sz="2400" dirty="0"/>
              <a:t>Converts letter grades to numbers (4, 3, 2, 1, 0)</a:t>
            </a:r>
          </a:p>
          <a:p>
            <a:pPr lvl="1"/>
            <a:r>
              <a:rPr lang="en-US" sz="2400" dirty="0"/>
              <a:t>Finds the minimum grade and tosses it.</a:t>
            </a:r>
          </a:p>
          <a:p>
            <a:pPr lvl="1"/>
            <a:r>
              <a:rPr lang="en-US" sz="2400" dirty="0"/>
              <a:t>Takes the average</a:t>
            </a:r>
          </a:p>
          <a:p>
            <a:pPr lvl="1"/>
            <a:r>
              <a:rPr lang="en-US" sz="2400" dirty="0"/>
              <a:t>Converts average back to letter grade</a:t>
            </a:r>
            <a:r>
              <a:rPr lang="en-US" sz="2000" dirty="0">
                <a:solidFill>
                  <a:srgbClr val="0099CC"/>
                </a:solidFill>
              </a:rPr>
              <a:t>        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99CC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C1F6E-7FD7-5F32-8613-26F337FA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624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0F8E-4E55-4D5E-B091-6F828D10A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have the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87C45-7BD0-42C0-BF5D-54095D82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start a program and stub it out</a:t>
            </a:r>
          </a:p>
          <a:p>
            <a:r>
              <a:rPr lang="en-US" dirty="0"/>
              <a:t>Where are the functions?</a:t>
            </a:r>
          </a:p>
          <a:p>
            <a:pPr lvl="1"/>
            <a:r>
              <a:rPr lang="en-US" sz="2400" dirty="0"/>
              <a:t>Reads in 3 letter grades (A, B, C, D, F)</a:t>
            </a:r>
          </a:p>
          <a:p>
            <a:pPr lvl="1"/>
            <a:r>
              <a:rPr lang="en-US" sz="2400" dirty="0"/>
              <a:t>Convert letter grades to numbers (4, 3, 2, 1, 0)</a:t>
            </a:r>
          </a:p>
          <a:p>
            <a:pPr lvl="1"/>
            <a:r>
              <a:rPr lang="en-US" sz="2400" dirty="0"/>
              <a:t>Finds the minimum grade and tosses it.</a:t>
            </a:r>
          </a:p>
          <a:p>
            <a:pPr lvl="2"/>
            <a:r>
              <a:rPr lang="en-US" sz="2000" dirty="0"/>
              <a:t>2 functions: 1) </a:t>
            </a:r>
            <a:r>
              <a:rPr lang="en-US" sz="2000"/>
              <a:t>one for the sum; </a:t>
            </a:r>
            <a:r>
              <a:rPr lang="en-US" sz="2000" dirty="0"/>
              <a:t>2) </a:t>
            </a:r>
            <a:r>
              <a:rPr lang="en-US" sz="2000"/>
              <a:t>the other for the min</a:t>
            </a:r>
            <a:endParaRPr lang="en-US" sz="2000" dirty="0"/>
          </a:p>
          <a:p>
            <a:pPr lvl="1"/>
            <a:r>
              <a:rPr lang="en-US" sz="2400" dirty="0"/>
              <a:t>Takes the average</a:t>
            </a:r>
          </a:p>
          <a:p>
            <a:pPr lvl="1"/>
            <a:r>
              <a:rPr lang="en-US" sz="2400" dirty="0"/>
              <a:t>Converts average back to letter grade</a:t>
            </a:r>
            <a:r>
              <a:rPr lang="en-US" sz="2400" dirty="0">
                <a:solidFill>
                  <a:srgbClr val="0099CC"/>
                </a:solidFill>
              </a:rPr>
              <a:t>        </a:t>
            </a:r>
          </a:p>
          <a:p>
            <a:r>
              <a:rPr lang="en-US" dirty="0"/>
              <a:t>Note: A more general solution would be to use arrays!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4381C9-32AD-41E0-199F-CDB328807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474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2A39-5AAC-402B-8D3B-31F042FA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what’s needed?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E4E0D-F72A-466E-86CF-7A90E84D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13" y="1447800"/>
            <a:ext cx="8294687" cy="48006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float convert2number(string grade);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Converts letter grade to numeric grade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string convert2letter(float grade);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Converts numeric grade to letter grade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getGrades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(string&amp; g1,string&amp; g2,string&amp; g3);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returns 3 letter grades, generalize to array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calcTotal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(float gr1, float gr2, float gr3);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Calculates total, generalize to array.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float min(float gr1, float gr2, float gr3);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returns the minimum value, generalize to array.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BFF06-6B2D-B24F-6F2E-24A57A4D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902097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772400" y="6400800"/>
            <a:ext cx="1182688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A73E7933-3D39-49F7-88CA-82DC4A0AA2F2}" type="slidenum">
              <a:rPr lang="en-US"/>
              <a:pPr/>
              <a:t>78</a:t>
            </a:fld>
            <a:endParaRPr lang="en-CA"/>
          </a:p>
        </p:txBody>
      </p:sp>
      <p:sp>
        <p:nvSpPr>
          <p:cNvPr id="35843" name="Rectangle 6"/>
          <p:cNvSpPr>
            <a:spLocks noChangeArrowheads="1"/>
          </p:cNvSpPr>
          <p:nvPr/>
        </p:nvSpPr>
        <p:spPr bwMode="auto">
          <a:xfrm>
            <a:off x="0" y="0"/>
            <a:ext cx="4927600" cy="151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844" name="Picture 4" descr="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49238"/>
            <a:ext cx="6705600" cy="66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8"/>
          <p:cNvSpPr>
            <a:spLocks noChangeArrowheads="1"/>
          </p:cNvSpPr>
          <p:nvPr/>
        </p:nvSpPr>
        <p:spPr bwMode="auto">
          <a:xfrm>
            <a:off x="533400" y="4191000"/>
            <a:ext cx="26670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TextBox 9"/>
          <p:cNvSpPr txBox="1">
            <a:spLocks noChangeArrowheads="1"/>
          </p:cNvSpPr>
          <p:nvPr/>
        </p:nvSpPr>
        <p:spPr bwMode="auto">
          <a:xfrm>
            <a:off x="6400800" y="1752600"/>
            <a:ext cx="2209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Another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4FD0E-BE8D-48AC-B5DA-72CF0289E4E8}"/>
              </a:ext>
            </a:extLst>
          </p:cNvPr>
          <p:cNvSpPr txBox="1"/>
          <p:nvPr/>
        </p:nvSpPr>
        <p:spPr>
          <a:xfrm>
            <a:off x="3736458" y="6248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  <a:r>
              <a:rPr 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ED0EB013-7E24-42CF-8195-D6FDA3408ABD}" type="slidenum">
              <a:rPr lang="en-US"/>
              <a:pPr/>
              <a:t>79</a:t>
            </a:fld>
            <a:endParaRPr lang="en-CA"/>
          </a:p>
        </p:txBody>
      </p:sp>
      <p:pic>
        <p:nvPicPr>
          <p:cNvPr id="36867" name="Picture 4" descr="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1971675"/>
            <a:ext cx="7499350" cy="320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 Call Details</a:t>
            </a:r>
          </a:p>
        </p:txBody>
      </p:sp>
      <p:sp>
        <p:nvSpPr>
          <p:cNvPr id="11267" name="Rectangle 5"/>
          <p:cNvSpPr>
            <a:spLocks noGrp="1" noChangeArrowheads="1"/>
          </p:cNvSpPr>
          <p:nvPr>
            <p:ph idx="1"/>
          </p:nvPr>
        </p:nvSpPr>
        <p:spPr>
          <a:xfrm>
            <a:off x="152400" y="1676400"/>
            <a:ext cx="8686800" cy="4572000"/>
          </a:xfrm>
        </p:spPr>
        <p:txBody>
          <a:bodyPr/>
          <a:lstStyle/>
          <a:p>
            <a:pPr eaLnBrk="1" hangingPunct="1"/>
            <a:r>
              <a:rPr lang="en-US" sz="2400" dirty="0"/>
              <a:t>The values of the arguments are plugged into </a:t>
            </a:r>
            <a:br>
              <a:rPr lang="en-US" sz="2400" dirty="0"/>
            </a:br>
            <a:r>
              <a:rPr lang="en-US" sz="2400" dirty="0"/>
              <a:t>the formal parameters (</a:t>
            </a:r>
            <a:r>
              <a:rPr lang="en-US" sz="2400" b="1" dirty="0">
                <a:solidFill>
                  <a:srgbClr val="C00000"/>
                </a:solidFill>
              </a:rPr>
              <a:t>Call-by-Value </a:t>
            </a:r>
            <a:r>
              <a:rPr lang="en-US" sz="2400" dirty="0"/>
              <a:t>mechanism </a:t>
            </a:r>
            <a:br>
              <a:rPr lang="en-US" sz="2400" dirty="0"/>
            </a:br>
            <a:r>
              <a:rPr lang="en-US" sz="2400" dirty="0"/>
              <a:t>with call-by-value parameters)</a:t>
            </a:r>
          </a:p>
          <a:p>
            <a:pPr lvl="1" eaLnBrk="1" hangingPunct="1"/>
            <a:r>
              <a:rPr lang="en-US" sz="2400" dirty="0"/>
              <a:t>Left to right order…</a:t>
            </a:r>
          </a:p>
          <a:p>
            <a:pPr lvl="1" eaLnBrk="1" hangingPunct="1"/>
            <a:r>
              <a:rPr lang="en-US" sz="2400" dirty="0"/>
              <a:t>The first argument is copied to the first</a:t>
            </a:r>
            <a:br>
              <a:rPr lang="en-US" sz="2400" dirty="0"/>
            </a:br>
            <a:r>
              <a:rPr lang="en-US" sz="2400" dirty="0"/>
              <a:t>parameter, the second argument copied to the second</a:t>
            </a:r>
            <a:br>
              <a:rPr lang="en-US" sz="2400" dirty="0"/>
            </a:br>
            <a:r>
              <a:rPr lang="en-US" sz="2400" dirty="0"/>
              <a:t>parameter, etc.</a:t>
            </a:r>
          </a:p>
          <a:p>
            <a:pPr lvl="1" eaLnBrk="1" hangingPunct="1"/>
            <a:r>
              <a:rPr lang="en-US" sz="2400" dirty="0"/>
              <a:t>The value plugged into the formal parameter is used</a:t>
            </a:r>
            <a:br>
              <a:rPr lang="en-US" sz="2400" dirty="0"/>
            </a:br>
            <a:r>
              <a:rPr lang="en-US" sz="2400" dirty="0"/>
              <a:t>in all instances of the formal parameter in the </a:t>
            </a:r>
            <a:br>
              <a:rPr lang="en-US" sz="2400" dirty="0"/>
            </a:br>
            <a:r>
              <a:rPr lang="en-US" sz="2400" dirty="0"/>
              <a:t>function body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BD400-93C8-950D-D285-4826F078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33600" y="2895600"/>
            <a:ext cx="6629400" cy="1905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CC"/>
                </a:solidFill>
              </a:rPr>
              <a:t>Default Values in Functions</a:t>
            </a:r>
          </a:p>
        </p:txBody>
      </p:sp>
    </p:spTree>
    <p:extLst>
      <p:ext uri="{BB962C8B-B14F-4D97-AF65-F5344CB8AC3E}">
        <p14:creationId xmlns:p14="http://schemas.microsoft.com/office/powerpoint/2010/main" val="289967280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49CC9D0F-39F5-4CA1-A717-4DC8773210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Default Arguments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EBC5A404-BF64-4D30-ADFA-85EBC665F8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305800" cy="4724400"/>
          </a:xfrm>
        </p:spPr>
        <p:txBody>
          <a:bodyPr/>
          <a:lstStyle/>
          <a:p>
            <a:pPr>
              <a:lnSpc>
                <a:spcPct val="90000"/>
              </a:lnSpc>
              <a:buFont typeface="Times" panose="02020603050405020304" pitchFamily="18" charset="0"/>
              <a:buNone/>
            </a:pPr>
            <a:r>
              <a:rPr lang="en-US" altLang="en-US" sz="2800" dirty="0"/>
              <a:t>	A </a:t>
            </a:r>
            <a:r>
              <a:rPr lang="en-US" altLang="en-US" sz="2800" u="sng" dirty="0"/>
              <a:t>Default argument</a:t>
            </a:r>
            <a:r>
              <a:rPr lang="en-US" altLang="en-US" sz="2800" dirty="0"/>
              <a:t>  is an argument that is passed automatically to a parameter if the argument is missing on the function call.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Must be </a:t>
            </a:r>
            <a:r>
              <a:rPr lang="en-US" altLang="en-US" dirty="0"/>
              <a:t>constant set in</a:t>
            </a:r>
            <a:r>
              <a:rPr lang="en-US" altLang="en-US" sz="2800" dirty="0"/>
              <a:t> declared prototype: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Courier New" panose="02070309020205020404" pitchFamily="49" charset="0"/>
              </a:rPr>
              <a:t>int max(int val1, int val2, int val3=0);</a:t>
            </a: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Can be declared in header if no prototype</a:t>
            </a:r>
            <a:br>
              <a:rPr lang="en-US" altLang="en-US" sz="2800" dirty="0"/>
            </a:b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Multi-parameter functions may have default arguments for some or all of them:</a:t>
            </a:r>
          </a:p>
          <a:p>
            <a:pPr lvl="1">
              <a:lnSpc>
                <a:spcPct val="90000"/>
              </a:lnSpc>
              <a:buClr>
                <a:srgbClr val="3333CC"/>
              </a:buClr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>
                <a:latin typeface="Courier New" panose="02070309020205020404" pitchFamily="49" charset="0"/>
              </a:rPr>
              <a:t>int </a:t>
            </a:r>
            <a:r>
              <a:rPr lang="en-US" altLang="en-US" sz="2400" dirty="0" err="1">
                <a:latin typeface="Courier New" panose="02070309020205020404" pitchFamily="49" charset="0"/>
              </a:rPr>
              <a:t>getSum</a:t>
            </a:r>
            <a:r>
              <a:rPr lang="en-US" altLang="en-US" sz="2400" dirty="0">
                <a:latin typeface="Courier New" panose="02070309020205020404" pitchFamily="49" charset="0"/>
              </a:rPr>
              <a:t>(int n1, int n2=0, int n3=0);</a:t>
            </a:r>
            <a:endParaRPr lang="en-US" alt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A1E2D-7306-C69E-F455-5A7512B5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54" name="Group 8">
            <a:extLst>
              <a:ext uri="{FF2B5EF4-FFF2-40B4-BE49-F238E27FC236}">
                <a16:creationId xmlns:a16="http://schemas.microsoft.com/office/drawing/2014/main" id="{BF883A63-01F1-4D66-B732-D9B135A0629D}"/>
              </a:ext>
            </a:extLst>
          </p:cNvPr>
          <p:cNvGrpSpPr>
            <a:grpSpLocks/>
          </p:cNvGrpSpPr>
          <p:nvPr/>
        </p:nvGrpSpPr>
        <p:grpSpPr bwMode="auto">
          <a:xfrm>
            <a:off x="877888" y="1295400"/>
            <a:ext cx="7851775" cy="4681538"/>
            <a:chOff x="478" y="670"/>
            <a:chExt cx="4946" cy="2949"/>
          </a:xfrm>
        </p:grpSpPr>
        <p:pic>
          <p:nvPicPr>
            <p:cNvPr id="100357" name="Picture 2">
              <a:extLst>
                <a:ext uri="{FF2B5EF4-FFF2-40B4-BE49-F238E27FC236}">
                  <a16:creationId xmlns:a16="http://schemas.microsoft.com/office/drawing/2014/main" id="{03D6A126-2C6A-4664-8A7D-9140F85CD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1008"/>
              <a:ext cx="4946" cy="2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358" name="Text Box 3">
              <a:extLst>
                <a:ext uri="{FF2B5EF4-FFF2-40B4-BE49-F238E27FC236}">
                  <a16:creationId xmlns:a16="http://schemas.microsoft.com/office/drawing/2014/main" id="{9814889B-EA28-4723-94BD-98438D286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" y="670"/>
              <a:ext cx="393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800" dirty="0">
                  <a:solidFill>
                    <a:srgbClr val="C00000"/>
                  </a:solidFill>
                </a:rPr>
                <a:t>Default arguments are specified in the prototype</a:t>
              </a:r>
            </a:p>
          </p:txBody>
        </p:sp>
        <p:pic>
          <p:nvPicPr>
            <p:cNvPr id="100361" name="Picture 7" descr="Pink tissue paper">
              <a:extLst>
                <a:ext uri="{FF2B5EF4-FFF2-40B4-BE49-F238E27FC236}">
                  <a16:creationId xmlns:a16="http://schemas.microsoft.com/office/drawing/2014/main" id="{60961F84-CC1E-4E5B-AACE-2AF0CC0DD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" y="1008"/>
              <a:ext cx="1116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359" name="Line 4">
              <a:extLst>
                <a:ext uri="{FF2B5EF4-FFF2-40B4-BE49-F238E27FC236}">
                  <a16:creationId xmlns:a16="http://schemas.microsoft.com/office/drawing/2014/main" id="{2F6C2CCF-6BC3-4BAF-81CF-8BC58F167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912"/>
              <a:ext cx="671" cy="1121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00360" name="Line 5">
              <a:extLst>
                <a:ext uri="{FF2B5EF4-FFF2-40B4-BE49-F238E27FC236}">
                  <a16:creationId xmlns:a16="http://schemas.microsoft.com/office/drawing/2014/main" id="{FCBB80F7-3614-402D-830C-B7475124E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0" y="912"/>
              <a:ext cx="1" cy="1121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00355" name="Text Box 6">
            <a:extLst>
              <a:ext uri="{FF2B5EF4-FFF2-40B4-BE49-F238E27FC236}">
                <a16:creationId xmlns:a16="http://schemas.microsoft.com/office/drawing/2014/main" id="{71354AEC-AD44-44E7-930F-3FF653873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600" y="5789613"/>
            <a:ext cx="3149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i="1"/>
              <a:t>(Program Continues)</a:t>
            </a:r>
          </a:p>
        </p:txBody>
      </p:sp>
      <p:sp>
        <p:nvSpPr>
          <p:cNvPr id="100356" name="Title 1">
            <a:extLst>
              <a:ext uri="{FF2B5EF4-FFF2-40B4-BE49-F238E27FC236}">
                <a16:creationId xmlns:a16="http://schemas.microsoft.com/office/drawing/2014/main" id="{64C01AA8-51F4-4A34-A023-701F27F2BB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Default Arguments in Program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597E1-C426-4B67-A8F2-52B21726506F}"/>
              </a:ext>
            </a:extLst>
          </p:cNvPr>
          <p:cNvSpPr txBox="1"/>
          <p:nvPr/>
        </p:nvSpPr>
        <p:spPr>
          <a:xfrm>
            <a:off x="3535681" y="3419912"/>
            <a:ext cx="33985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 int cols = 10, int rows = 1);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FD6EE-CA86-6DA3-A82E-A5C6489E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>
            <a:extLst>
              <a:ext uri="{FF2B5EF4-FFF2-40B4-BE49-F238E27FC236}">
                <a16:creationId xmlns:a16="http://schemas.microsoft.com/office/drawing/2014/main" id="{84806D41-C159-467E-804E-056C62B0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5843588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Title 1">
            <a:extLst>
              <a:ext uri="{FF2B5EF4-FFF2-40B4-BE49-F238E27FC236}">
                <a16:creationId xmlns:a16="http://schemas.microsoft.com/office/drawing/2014/main" id="{42ED89DE-DD45-4D46-BA82-E8A6E882C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Default Arguments in Program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F211F-B31C-416F-A690-7E685B41D4C2}"/>
              </a:ext>
            </a:extLst>
          </p:cNvPr>
          <p:cNvSpPr/>
          <p:nvPr/>
        </p:nvSpPr>
        <p:spPr bwMode="auto">
          <a:xfrm>
            <a:off x="3505200" y="2286000"/>
            <a:ext cx="1905000" cy="3810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357F63D3-EFCC-4EA4-BFF9-7A6B8E995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0988" y="3798586"/>
            <a:ext cx="3910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</a:rPr>
              <a:t>Default arguments are not specified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lang="en-US" altLang="en-US" sz="1800" dirty="0">
                <a:solidFill>
                  <a:srgbClr val="C00000"/>
                </a:solidFill>
              </a:rPr>
              <a:t>in the header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997F03-BD64-43C1-BF0E-C2940C9BE6C9}"/>
              </a:ext>
            </a:extLst>
          </p:cNvPr>
          <p:cNvCxnSpPr/>
          <p:nvPr/>
        </p:nvCxnSpPr>
        <p:spPr bwMode="auto">
          <a:xfrm flipH="1" flipV="1">
            <a:off x="4572000" y="2667000"/>
            <a:ext cx="838200" cy="1130299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6EE73-5F70-CB74-7418-1F068FC6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6E2F0A6-2504-4070-BEF4-1B0F21069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Default Arguments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FD7973C-ECAD-4379-9760-CEF623D76F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676400"/>
            <a:ext cx="8534400" cy="4572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dirty="0"/>
              <a:t>If not all parameters to a function have default values, the </a:t>
            </a:r>
            <a:r>
              <a:rPr lang="en-US" altLang="en-US" dirty="0" err="1"/>
              <a:t>defaultless</a:t>
            </a:r>
            <a:r>
              <a:rPr lang="en-US" altLang="en-US" dirty="0"/>
              <a:t> ones are declared first in the parameter list:</a:t>
            </a:r>
          </a:p>
          <a:p>
            <a:pPr lvl="1">
              <a:lnSpc>
                <a:spcPct val="85000"/>
              </a:lnSpc>
              <a:buClr>
                <a:srgbClr val="3333CC"/>
              </a:buClr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int </a:t>
            </a:r>
            <a:r>
              <a:rPr lang="en-US" altLang="en-US" sz="2400" dirty="0" err="1">
                <a:latin typeface="Courier New" panose="02070309020205020404" pitchFamily="49" charset="0"/>
              </a:rPr>
              <a:t>getSum</a:t>
            </a:r>
            <a:r>
              <a:rPr lang="en-US" altLang="en-US" sz="2400" dirty="0">
                <a:latin typeface="Courier New" panose="02070309020205020404" pitchFamily="49" charset="0"/>
              </a:rPr>
              <a:t>(int n1,int n2=0, int n3=0);// OK</a:t>
            </a:r>
          </a:p>
          <a:p>
            <a:pPr lvl="1">
              <a:lnSpc>
                <a:spcPct val="85000"/>
              </a:lnSpc>
              <a:buClr>
                <a:srgbClr val="3333CC"/>
              </a:buClr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</a:rPr>
              <a:t>int </a:t>
            </a:r>
            <a:r>
              <a:rPr lang="en-US" altLang="en-US" sz="2400" dirty="0" err="1">
                <a:latin typeface="Courier New" panose="02070309020205020404" pitchFamily="49" charset="0"/>
              </a:rPr>
              <a:t>getSum</a:t>
            </a:r>
            <a:r>
              <a:rPr lang="en-US" altLang="en-US" sz="2400" dirty="0">
                <a:latin typeface="Courier New" panose="02070309020205020404" pitchFamily="49" charset="0"/>
              </a:rPr>
              <a:t>(int n1,int n2=0, int n3);  // NO</a:t>
            </a:r>
          </a:p>
          <a:p>
            <a:pPr lvl="1">
              <a:lnSpc>
                <a:spcPct val="85000"/>
              </a:lnSpc>
              <a:buClr>
                <a:srgbClr val="3333CC"/>
              </a:buClr>
              <a:buFontTx/>
              <a:buNone/>
            </a:pPr>
            <a:endParaRPr lang="en-US" altLang="en-US" sz="2400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r>
              <a:rPr lang="en-US" altLang="en-US" dirty="0"/>
              <a:t>When an argument is omitted from a function call, all arguments after it must also be omitted:</a:t>
            </a:r>
          </a:p>
          <a:p>
            <a:pPr lvl="1">
              <a:lnSpc>
                <a:spcPct val="85000"/>
              </a:lnSpc>
              <a:buClr>
                <a:srgbClr val="3333CC"/>
              </a:buCl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</a:rPr>
              <a:t>sum = </a:t>
            </a:r>
            <a:r>
              <a:rPr lang="en-US" altLang="en-US" dirty="0" err="1">
                <a:latin typeface="Courier New" panose="02070309020205020404" pitchFamily="49" charset="0"/>
              </a:rPr>
              <a:t>getSum</a:t>
            </a:r>
            <a:r>
              <a:rPr lang="en-US" altLang="en-US" dirty="0">
                <a:latin typeface="Courier New" panose="02070309020205020404" pitchFamily="49" charset="0"/>
              </a:rPr>
              <a:t>(n1, n2);    // OK</a:t>
            </a:r>
          </a:p>
          <a:p>
            <a:pPr lvl="1">
              <a:lnSpc>
                <a:spcPct val="85000"/>
              </a:lnSpc>
              <a:buClr>
                <a:srgbClr val="3333CC"/>
              </a:buClr>
              <a:buFontTx/>
              <a:buNone/>
            </a:pPr>
            <a:r>
              <a:rPr lang="en-US" altLang="en-US" dirty="0">
                <a:latin typeface="Courier New" panose="02070309020205020404" pitchFamily="49" charset="0"/>
              </a:rPr>
              <a:t>	sum = </a:t>
            </a:r>
            <a:r>
              <a:rPr lang="en-US" altLang="en-US" dirty="0" err="1">
                <a:latin typeface="Courier New" panose="02070309020205020404" pitchFamily="49" charset="0"/>
              </a:rPr>
              <a:t>getSum</a:t>
            </a:r>
            <a:r>
              <a:rPr lang="en-US" altLang="en-US" dirty="0">
                <a:latin typeface="Courier New" panose="02070309020205020404" pitchFamily="49" charset="0"/>
              </a:rPr>
              <a:t>(n1, n3);    // NO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0D7571-9F13-2AFA-06D7-145ECC48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 descr="Pink tissue paper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33600" y="2895600"/>
            <a:ext cx="6629400" cy="1905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CC"/>
                </a:solidFill>
              </a:rPr>
              <a:t>Overloading Function Names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Overloading Function Names</a:t>
            </a:r>
          </a:p>
        </p:txBody>
      </p:sp>
      <p:sp>
        <p:nvSpPr>
          <p:cNvPr id="4403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Overloading a function name means </a:t>
            </a:r>
          </a:p>
          <a:p>
            <a:pPr eaLnBrk="1" hangingPunct="1">
              <a:buNone/>
            </a:pPr>
            <a:r>
              <a:rPr lang="en-US" sz="2400" dirty="0">
                <a:solidFill>
                  <a:srgbClr val="0000CC"/>
                </a:solidFill>
              </a:rPr>
              <a:t>	providing more than one declaration and definition using the same function name</a:t>
            </a:r>
          </a:p>
          <a:p>
            <a:pPr eaLnBrk="1" hangingPunct="1"/>
            <a:r>
              <a:rPr lang="en-US" sz="2400" dirty="0"/>
              <a:t>C++ allows more than one definition for the </a:t>
            </a:r>
            <a:br>
              <a:rPr lang="en-US" sz="2400" dirty="0"/>
            </a:br>
            <a:r>
              <a:rPr lang="en-US" sz="2400" dirty="0"/>
              <a:t>same function name</a:t>
            </a:r>
          </a:p>
          <a:p>
            <a:pPr lvl="1" eaLnBrk="1" hangingPunct="1"/>
            <a:r>
              <a:rPr lang="en-US" sz="2400" dirty="0"/>
              <a:t>Very convenient for situations in which the “same”</a:t>
            </a:r>
            <a:br>
              <a:rPr lang="en-US" sz="2400" dirty="0"/>
            </a:br>
            <a:r>
              <a:rPr lang="en-US" sz="2400" dirty="0"/>
              <a:t>function is needed for different numbers or types</a:t>
            </a:r>
            <a:br>
              <a:rPr lang="en-US" sz="2400" dirty="0"/>
            </a:br>
            <a:r>
              <a:rPr lang="en-US" sz="2400" dirty="0"/>
              <a:t>of arguments</a:t>
            </a:r>
          </a:p>
          <a:p>
            <a:pPr lvl="2" eaLnBrk="1" hangingPunct="1"/>
            <a:endParaRPr lang="en-US" sz="2000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50387D59-2014-4BD2-96A0-2BA081A619AE}" type="slidenum">
              <a:rPr lang="en-US"/>
              <a:pPr/>
              <a:t>86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CBFB8132-7731-4F49-8FCB-71890631A37D}" type="slidenum">
              <a:rPr lang="en-US"/>
              <a:pPr/>
              <a:t>87</a:t>
            </a:fld>
            <a:endParaRPr lang="en-CA"/>
          </a:p>
        </p:txBody>
      </p:sp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0" y="0"/>
            <a:ext cx="4610100" cy="1511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5060" name="Picture 4" descr="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6096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Overloading Examples</a:t>
            </a:r>
          </a:p>
        </p:txBody>
      </p:sp>
      <p:sp>
        <p:nvSpPr>
          <p:cNvPr id="46083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	double ave(double n1, double n2)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{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          return ((n1 + n2) / 2);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	double ave(double n1, double n2, double n3)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{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     return (( n1 + n2 + n3) / 3);</a:t>
            </a:r>
            <a:br>
              <a:rPr lang="en-US" sz="2000" b="1">
                <a:solidFill>
                  <a:srgbClr val="0000CC"/>
                </a:solidFill>
                <a:latin typeface="Consolas" pitchFamily="49" charset="0"/>
              </a:rPr>
            </a:b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}</a:t>
            </a:r>
          </a:p>
          <a:p>
            <a:pPr lvl="1" eaLnBrk="1" hangingPunct="1">
              <a:lnSpc>
                <a:spcPct val="90000"/>
              </a:lnSpc>
            </a:pPr>
            <a:endParaRPr lang="en-US" sz="2000"/>
          </a:p>
          <a:p>
            <a:pPr lvl="1" eaLnBrk="1" hangingPunct="1">
              <a:lnSpc>
                <a:spcPct val="90000"/>
              </a:lnSpc>
            </a:pPr>
            <a:r>
              <a:rPr lang="en-US" sz="2000"/>
              <a:t>Compiler checks the number and types of arguments</a:t>
            </a:r>
            <a:br>
              <a:rPr lang="en-US" sz="2000"/>
            </a:br>
            <a:r>
              <a:rPr lang="en-US" sz="2000"/>
              <a:t>in the function call to decide which function to use </a:t>
            </a:r>
            <a:br>
              <a:rPr lang="en-US" sz="2000"/>
            </a:br>
            <a:br>
              <a:rPr lang="en-US" sz="2000"/>
            </a:br>
            <a:r>
              <a:rPr lang="en-US" sz="2000"/>
              <a:t> 		</a:t>
            </a:r>
            <a:r>
              <a:rPr lang="en-US" sz="2000" b="1">
                <a:solidFill>
                  <a:srgbClr val="0000CC"/>
                </a:solidFill>
                <a:latin typeface="Consolas" pitchFamily="49" charset="0"/>
              </a:rPr>
              <a:t>cout &lt;&lt; ave( 10, 20, 30); </a:t>
            </a:r>
            <a:br>
              <a:rPr lang="en-US" sz="2000"/>
            </a:br>
            <a:br>
              <a:rPr lang="en-US" sz="2000"/>
            </a:br>
            <a:r>
              <a:rPr lang="en-US" sz="2000"/>
              <a:t>uses the second definition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090F03BC-F280-4409-97D3-B4CBEAE44D7D}" type="slidenum">
              <a:rPr lang="en-US"/>
              <a:pPr/>
              <a:t>88</a:t>
            </a:fld>
            <a:endParaRPr lang="en-CA"/>
          </a:p>
        </p:txBody>
      </p:sp>
      <p:sp>
        <p:nvSpPr>
          <p:cNvPr id="566274" name="Line 2"/>
          <p:cNvSpPr>
            <a:spLocks noChangeShapeType="1"/>
          </p:cNvSpPr>
          <p:nvPr/>
        </p:nvSpPr>
        <p:spPr bwMode="auto">
          <a:xfrm>
            <a:off x="6153150" y="5254625"/>
            <a:ext cx="215265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75" name="Line 3"/>
          <p:cNvSpPr>
            <a:spLocks noChangeShapeType="1"/>
          </p:cNvSpPr>
          <p:nvPr/>
        </p:nvSpPr>
        <p:spPr bwMode="auto">
          <a:xfrm flipH="1" flipV="1">
            <a:off x="8305800" y="2911475"/>
            <a:ext cx="19050" cy="234315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76" name="Line 4"/>
          <p:cNvSpPr>
            <a:spLocks noChangeShapeType="1"/>
          </p:cNvSpPr>
          <p:nvPr/>
        </p:nvSpPr>
        <p:spPr bwMode="auto">
          <a:xfrm flipH="1">
            <a:off x="7296150" y="2911475"/>
            <a:ext cx="100965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77" name="Line 5"/>
          <p:cNvSpPr>
            <a:spLocks noChangeShapeType="1"/>
          </p:cNvSpPr>
          <p:nvPr/>
        </p:nvSpPr>
        <p:spPr bwMode="auto">
          <a:xfrm flipV="1">
            <a:off x="8343900" y="1809750"/>
            <a:ext cx="0" cy="14859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78" name="Line 6"/>
          <p:cNvSpPr>
            <a:spLocks noChangeShapeType="1"/>
          </p:cNvSpPr>
          <p:nvPr/>
        </p:nvSpPr>
        <p:spPr bwMode="auto">
          <a:xfrm flipH="1">
            <a:off x="6153150" y="1809750"/>
            <a:ext cx="2190750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80" name="Line 8"/>
          <p:cNvSpPr>
            <a:spLocks noChangeShapeType="1"/>
          </p:cNvSpPr>
          <p:nvPr/>
        </p:nvSpPr>
        <p:spPr bwMode="auto">
          <a:xfrm flipV="1">
            <a:off x="8172450" y="1943100"/>
            <a:ext cx="323850" cy="247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81" name="Line 9"/>
          <p:cNvSpPr>
            <a:spLocks noChangeShapeType="1"/>
          </p:cNvSpPr>
          <p:nvPr/>
        </p:nvSpPr>
        <p:spPr bwMode="auto">
          <a:xfrm flipV="1">
            <a:off x="7734300" y="1733550"/>
            <a:ext cx="323850" cy="247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82" name="Line 10"/>
          <p:cNvSpPr>
            <a:spLocks noChangeShapeType="1"/>
          </p:cNvSpPr>
          <p:nvPr/>
        </p:nvSpPr>
        <p:spPr bwMode="auto">
          <a:xfrm flipV="1">
            <a:off x="7010400" y="1676400"/>
            <a:ext cx="323850" cy="247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83" name="Line 11"/>
          <p:cNvSpPr>
            <a:spLocks noChangeShapeType="1"/>
          </p:cNvSpPr>
          <p:nvPr/>
        </p:nvSpPr>
        <p:spPr bwMode="auto">
          <a:xfrm flipV="1">
            <a:off x="6419850" y="1695450"/>
            <a:ext cx="323850" cy="247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6284" name="Line 12"/>
          <p:cNvSpPr>
            <a:spLocks noChangeShapeType="1"/>
          </p:cNvSpPr>
          <p:nvPr/>
        </p:nvSpPr>
        <p:spPr bwMode="auto">
          <a:xfrm flipV="1">
            <a:off x="8191500" y="2400300"/>
            <a:ext cx="323850" cy="24765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56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0"/>
                                        <p:tgtEl>
                                          <p:spTgt spid="56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0"/>
                                        <p:tgtEl>
                                          <p:spTgt spid="56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6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6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6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4" grpId="0" animBg="1"/>
      <p:bldP spid="566275" grpId="0" animBg="1"/>
      <p:bldP spid="566276" grpId="0" animBg="1"/>
      <p:bldP spid="566277" grpId="0" animBg="1"/>
      <p:bldP spid="566278" grpId="0" animBg="1"/>
      <p:bldP spid="566280" grpId="0" animBg="1"/>
      <p:bldP spid="566281" grpId="0" animBg="1"/>
      <p:bldP spid="566282" grpId="0" animBg="1"/>
      <p:bldP spid="566283" grpId="0" animBg="1"/>
      <p:bldP spid="56628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Overloading Key points</a:t>
            </a:r>
          </a:p>
        </p:txBody>
      </p:sp>
      <p:sp>
        <p:nvSpPr>
          <p:cNvPr id="47107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Overloaded functions</a:t>
            </a:r>
          </a:p>
          <a:p>
            <a:pPr lvl="1" eaLnBrk="1" hangingPunct="1"/>
            <a:r>
              <a:rPr lang="en-US" dirty="0"/>
              <a:t>must have different numbers of parameters</a:t>
            </a:r>
            <a:br>
              <a:rPr lang="en-US" dirty="0"/>
            </a:br>
            <a:r>
              <a:rPr lang="en-US" dirty="0"/>
              <a:t>OR</a:t>
            </a:r>
          </a:p>
          <a:p>
            <a:pPr lvl="1" eaLnBrk="1" hangingPunct="1"/>
            <a:r>
              <a:rPr lang="en-US" dirty="0"/>
              <a:t>must have at least one different type of parameter</a:t>
            </a:r>
          </a:p>
          <a:p>
            <a:pPr lvl="1" eaLnBrk="1" hangingPunct="1">
              <a:buNone/>
            </a:pPr>
            <a:r>
              <a:rPr lang="en-US" dirty="0"/>
              <a:t>However…</a:t>
            </a:r>
          </a:p>
          <a:p>
            <a:pPr lvl="1" eaLnBrk="1" hangingPunct="1"/>
            <a:r>
              <a:rPr lang="en-US" dirty="0"/>
              <a:t>do not have to return values of the same type.</a:t>
            </a:r>
            <a:br>
              <a:rPr lang="en-US" dirty="0"/>
            </a:b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F6E00617-AE5A-42F2-8F50-FFAD3594125E}" type="slidenum">
              <a:rPr lang="en-US"/>
              <a:pPr/>
              <a:t>89</a:t>
            </a:fld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3" descr="function_example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28600" y="303213"/>
            <a:ext cx="5973763" cy="6327775"/>
          </a:xfr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34000" y="4800600"/>
            <a:ext cx="3581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int </a:t>
            </a:r>
            <a:r>
              <a:rPr lang="en-US" sz="2000" dirty="0" err="1"/>
              <a:t>number_par</a:t>
            </a:r>
            <a:r>
              <a:rPr lang="en-US" sz="2000" dirty="0"/>
              <a:t> = 2</a:t>
            </a:r>
          </a:p>
          <a:p>
            <a:r>
              <a:rPr lang="en-US" sz="2000" dirty="0"/>
              <a:t>double </a:t>
            </a:r>
            <a:r>
              <a:rPr lang="en-US" sz="2000" dirty="0" err="1"/>
              <a:t>price_par</a:t>
            </a:r>
            <a:r>
              <a:rPr lang="en-US" sz="2000" dirty="0"/>
              <a:t> = 10.10</a:t>
            </a:r>
          </a:p>
        </p:txBody>
      </p:sp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2667000" y="3810000"/>
            <a:ext cx="0" cy="11430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3200400" y="3810000"/>
            <a:ext cx="1066800" cy="1219200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633939-CE03-4F5D-CC5D-8382134561E7}"/>
              </a:ext>
            </a:extLst>
          </p:cNvPr>
          <p:cNvSpPr txBox="1"/>
          <p:nvPr/>
        </p:nvSpPr>
        <p:spPr>
          <a:xfrm>
            <a:off x="3962400" y="28830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50021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711FF-75BB-A65A-C13D-81F229A3A21E}"/>
              </a:ext>
            </a:extLst>
          </p:cNvPr>
          <p:cNvSpPr txBox="1"/>
          <p:nvPr/>
        </p:nvSpPr>
        <p:spPr>
          <a:xfrm>
            <a:off x="2095499" y="3236267"/>
            <a:ext cx="122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50021"/>
                </a:solidFill>
              </a:rPr>
              <a:t>10.10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9560C-71D4-B825-1AC9-3FE610DCD04C}"/>
              </a:ext>
            </a:extLst>
          </p:cNvPr>
          <p:cNvSpPr txBox="1"/>
          <p:nvPr/>
        </p:nvSpPr>
        <p:spPr>
          <a:xfrm>
            <a:off x="4953000" y="227012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Trace the code</a:t>
            </a:r>
          </a:p>
          <a:p>
            <a:r>
              <a:rPr lang="en-US" dirty="0"/>
              <a:t>What happens?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E7C36-F36E-CFB5-590D-D3D8ED705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3AAAE-B251-FF5C-A1D4-956F1528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Tracing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B611C-89F7-84F0-DE57-2003EF6E3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EF0587-9C8F-B445-FC34-1D9907A0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B8737-DB57-4D1A-9A7C-614DBD96906F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8915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3455-544F-4CC0-8149-317F2A10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Tracing functions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37B8A95-F7B5-4148-9075-850D67FE64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4513" y="1700244"/>
            <a:ext cx="467147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void Sum(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b,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&amp; 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     a = b + 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b = a + c;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 = a +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main()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x=2, y=3;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Sum(x, y,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&lt;&lt; x &lt;&lt; " " &lt;&lt; y &lt;&lt;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endl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000000"/>
                </a:solidFill>
                <a:latin typeface="Arial Unicode MS"/>
              </a:rPr>
              <a:t>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return 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7935B-8FF6-74E9-659A-3FF3E9FE4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3389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3455-544F-4CC0-8149-317F2A10C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Tracing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35441B-E7A7-42A0-9DBE-27A74D06A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13" y="1524000"/>
            <a:ext cx="8294687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void Mystery(</a:t>
            </a:r>
            <a:r>
              <a:rPr lang="en-US" sz="2000" dirty="0" err="1"/>
              <a:t>int</a:t>
            </a:r>
            <a:r>
              <a:rPr lang="en-US" sz="2000" dirty="0"/>
              <a:t> &amp; a, </a:t>
            </a:r>
            <a:r>
              <a:rPr lang="en-US" sz="2000" dirty="0" err="1"/>
              <a:t>int</a:t>
            </a:r>
            <a:r>
              <a:rPr lang="en-US" sz="2000" dirty="0"/>
              <a:t> &amp; b, </a:t>
            </a:r>
            <a:r>
              <a:rPr lang="en-US" sz="2000" dirty="0" err="1"/>
              <a:t>int</a:t>
            </a:r>
            <a:r>
              <a:rPr lang="en-US" sz="2000" dirty="0"/>
              <a:t> c)</a:t>
            </a:r>
          </a:p>
          <a:p>
            <a:pPr marL="0" indent="0">
              <a:buNone/>
            </a:pPr>
            <a:r>
              <a:rPr lang="en-US" sz="2000" dirty="0"/>
              <a:t>{</a:t>
            </a:r>
          </a:p>
          <a:p>
            <a:pPr marL="0" indent="0">
              <a:buNone/>
            </a:pPr>
            <a:r>
              <a:rPr lang="en-US" sz="2000" dirty="0"/>
              <a:t>	c = b + a;</a:t>
            </a:r>
          </a:p>
          <a:p>
            <a:pPr marL="0" indent="0">
              <a:buNone/>
            </a:pPr>
            <a:r>
              <a:rPr lang="en-US" sz="2000" dirty="0"/>
              <a:t>	a = c - a;</a:t>
            </a:r>
          </a:p>
          <a:p>
            <a:pPr marL="0" indent="0">
              <a:buNone/>
            </a:pPr>
            <a:r>
              <a:rPr lang="en-US" sz="2000" dirty="0"/>
              <a:t>	b = c - b;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void Print() {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int</a:t>
            </a:r>
            <a:r>
              <a:rPr lang="en-US" sz="2000" dirty="0"/>
              <a:t> x = 0, y = 1, z = 2;</a:t>
            </a:r>
          </a:p>
          <a:p>
            <a:pPr marL="0" indent="0">
              <a:buNone/>
            </a:pPr>
            <a:r>
              <a:rPr lang="en-US" sz="2000" dirty="0"/>
              <a:t>	Mystery(x, y, z);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cout</a:t>
            </a:r>
            <a:r>
              <a:rPr lang="en-US" sz="2000" dirty="0"/>
              <a:t> &lt;&lt; x &lt;&lt; “ “ &lt;&lt; y &lt;&lt; “ “ &lt;&lt; z;</a:t>
            </a:r>
          </a:p>
          <a:p>
            <a:pPr marL="0" indent="0">
              <a:buNone/>
            </a:pPr>
            <a:r>
              <a:rPr lang="en-US" sz="2000" dirty="0"/>
              <a:t>	Mystery(x, y, z);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cout</a:t>
            </a:r>
            <a:r>
              <a:rPr lang="en-US" sz="2000" dirty="0"/>
              <a:t> &lt;&lt; x &lt;&lt; “ “ &lt;&lt; y &lt;&lt; “ “ &lt;&lt; z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pPr marL="0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21D4C-EAD4-4897-3775-E4C7E519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1585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>
            <a:extLst>
              <a:ext uri="{FF2B5EF4-FFF2-40B4-BE49-F238E27FC236}">
                <a16:creationId xmlns:a16="http://schemas.microsoft.com/office/drawing/2014/main" id="{3CFDEB81-8F10-4876-BC77-3794A33F0249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Code Design</a:t>
            </a:r>
          </a:p>
        </p:txBody>
      </p:sp>
      <p:sp>
        <p:nvSpPr>
          <p:cNvPr id="124931" name="Subtitle 2">
            <a:extLst>
              <a:ext uri="{FF2B5EF4-FFF2-40B4-BE49-F238E27FC236}">
                <a16:creationId xmlns:a16="http://schemas.microsoft.com/office/drawing/2014/main" id="{2AA10705-BF3A-4CCE-AEE3-E65922B2A78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Stubs and Drivers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 Pseudocode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b="1" dirty="0" err="1"/>
              <a:t>Pseudocode</a:t>
            </a:r>
            <a:r>
              <a:rPr lang="en-US" dirty="0"/>
              <a:t> is a mixture of English and the </a:t>
            </a:r>
            <a:br>
              <a:rPr lang="en-US" dirty="0"/>
            </a:br>
            <a:r>
              <a:rPr lang="en-US" dirty="0"/>
              <a:t>programming language in use</a:t>
            </a:r>
          </a:p>
          <a:p>
            <a:pPr eaLnBrk="1" hangingPunct="1"/>
            <a:r>
              <a:rPr lang="en-US" b="1" dirty="0" err="1"/>
              <a:t>Pseudocode</a:t>
            </a:r>
            <a:r>
              <a:rPr lang="en-US" dirty="0"/>
              <a:t> simplifies </a:t>
            </a:r>
            <a:r>
              <a:rPr lang="en-US" b="1" dirty="0"/>
              <a:t>algorithm</a:t>
            </a:r>
            <a:r>
              <a:rPr lang="en-US" dirty="0"/>
              <a:t> design by </a:t>
            </a:r>
            <a:br>
              <a:rPr lang="en-US" dirty="0"/>
            </a:br>
            <a:r>
              <a:rPr lang="en-US" dirty="0"/>
              <a:t>allowing you to ignore the specific syntax of </a:t>
            </a:r>
            <a:br>
              <a:rPr lang="en-US" dirty="0"/>
            </a:br>
            <a:r>
              <a:rPr lang="en-US" dirty="0"/>
              <a:t>the programming language as you work out </a:t>
            </a:r>
            <a:br>
              <a:rPr lang="en-US" dirty="0"/>
            </a:br>
            <a:r>
              <a:rPr lang="en-US" dirty="0"/>
              <a:t>the details of the </a:t>
            </a:r>
            <a:r>
              <a:rPr lang="en-US" b="1" dirty="0"/>
              <a:t>algorithm</a:t>
            </a:r>
          </a:p>
          <a:p>
            <a:pPr lvl="1" eaLnBrk="1" hangingPunct="1"/>
            <a:r>
              <a:rPr lang="en-US" dirty="0"/>
              <a:t>If the step is obvious, use C++</a:t>
            </a:r>
          </a:p>
          <a:p>
            <a:pPr lvl="1" eaLnBrk="1" hangingPunct="1"/>
            <a:r>
              <a:rPr lang="en-US" dirty="0"/>
              <a:t>If the step is difficult to express in C++, use English  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2A38A1C6-406C-4BA6-8682-1F417A48BE50}" type="slidenum">
              <a:rPr lang="en-US"/>
              <a:pPr/>
              <a:t>94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32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Program Testing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9154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Programs that compile and run can still produce errors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Testing increases confidence that the program</a:t>
            </a:r>
            <a:br>
              <a:rPr lang="en-US" sz="2400" dirty="0"/>
            </a:br>
            <a:r>
              <a:rPr lang="en-US" sz="2400" dirty="0"/>
              <a:t>works correctly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Run the program with data that has known output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You may have determined this output with pencil and paper</a:t>
            </a:r>
            <a:br>
              <a:rPr lang="en-US" sz="2000" dirty="0"/>
            </a:br>
            <a:r>
              <a:rPr lang="en-US" sz="2000" dirty="0"/>
              <a:t>or a calculator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Run the program on several different sets of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/>
              <a:t>Your first set of data may produce correct results in</a:t>
            </a:r>
            <a:br>
              <a:rPr lang="en-US" sz="2000" dirty="0"/>
            </a:br>
            <a:r>
              <a:rPr lang="en-US" sz="2000" dirty="0"/>
              <a:t>spite of a logical error in the code</a:t>
            </a:r>
          </a:p>
          <a:p>
            <a:pPr lvl="3" eaLnBrk="1" hangingPunct="1">
              <a:lnSpc>
                <a:spcPct val="90000"/>
              </a:lnSpc>
            </a:pPr>
            <a:r>
              <a:rPr lang="en-US" sz="1800" dirty="0"/>
              <a:t>Remember the integer division problem?  If there is no fractional </a:t>
            </a:r>
            <a:br>
              <a:rPr lang="en-US" sz="1800" dirty="0"/>
            </a:br>
            <a:r>
              <a:rPr lang="en-US" sz="1800" dirty="0"/>
              <a:t>remainder,  integer division will give apparently correct results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7050088" y="64008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8545460B-5DA2-409A-BA77-2C17619FCCD8}" type="slidenum">
              <a:rPr lang="en-US"/>
              <a:pPr/>
              <a:t>95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31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A1E27E2-8CD1-4F4C-B277-ED4E0D262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Stubs and Drivers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AB020094-A506-42DA-AD77-EE68F186B4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24000"/>
            <a:ext cx="80010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Useful for testing and debugging program and function logic and design</a:t>
            </a:r>
            <a:endParaRPr lang="en-US" altLang="en-US" u="sng"/>
          </a:p>
          <a:p>
            <a:pPr>
              <a:lnSpc>
                <a:spcPct val="90000"/>
              </a:lnSpc>
            </a:pPr>
            <a:r>
              <a:rPr lang="en-US" altLang="en-US" u="sng"/>
              <a:t>Stub</a:t>
            </a:r>
            <a:r>
              <a:rPr lang="en-US" altLang="en-US"/>
              <a:t>: A dummy function used in place of an actual function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Usually displays a message indicating it was called.  May also display parameters</a:t>
            </a:r>
          </a:p>
          <a:p>
            <a:pPr>
              <a:lnSpc>
                <a:spcPct val="90000"/>
              </a:lnSpc>
            </a:pPr>
            <a:r>
              <a:rPr lang="en-US" altLang="en-US" u="sng"/>
              <a:t>Driver</a:t>
            </a:r>
            <a:r>
              <a:rPr lang="en-US" altLang="en-US"/>
              <a:t>: A function that tests another function by calling it</a:t>
            </a:r>
            <a:endParaRPr lang="en-US" altLang="en-US" u="sng"/>
          </a:p>
          <a:p>
            <a:pPr lvl="1">
              <a:lnSpc>
                <a:spcPct val="90000"/>
              </a:lnSpc>
            </a:pPr>
            <a:r>
              <a:rPr lang="en-US" altLang="en-US"/>
              <a:t>Various arguments are passed and return values are tested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4B0BB-F4D0-DAF4-BAF4-28D28908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AB0AB-09A8-4AE1-A972-2C3BD8AEFACC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8952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067D7-C0EC-4B84-847C-9A68B7163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ECA64-CEA9-450A-8CE3-6FD35BE4C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CISC 1600</a:t>
            </a:r>
          </a:p>
          <a:p>
            <a:r>
              <a:rPr lang="en-US" dirty="0"/>
              <a:t>Dr. Karen Trovato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DB197-6243-4127-AF22-8AB67F77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19BED-DBCB-48F5-9B67-1C8A89A422B0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7149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914400"/>
            <a:ext cx="6172200" cy="857250"/>
          </a:xfrm>
        </p:spPr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750" y="2000251"/>
            <a:ext cx="6286500" cy="38981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 function calls itself: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be a simpler way to write a loop</a:t>
            </a:r>
          </a:p>
          <a:p>
            <a:r>
              <a:rPr lang="en-US" dirty="0"/>
              <a:t>Can be used as a 'divide-and-conquer'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F9D8B-DB4A-4EB1-9B02-3D7E01280D3F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44EBC-4A20-49CD-BD94-798F82F8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6" y="1189435"/>
            <a:ext cx="3571875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71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F693-B8AB-4C97-99E6-A6E3CC4B3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Matroshka</a:t>
            </a:r>
            <a:r>
              <a:rPr lang="en-US" dirty="0"/>
              <a:t> dolls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0E2CD0-6233-4E90-83D0-0C2C75B6F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31" y="2243733"/>
            <a:ext cx="4300538" cy="3228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B3B79-50D0-4003-A7EA-03FA19094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19BED-DBCB-48F5-9B67-1C8A89A422B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79831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CA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45952</TotalTime>
  <Words>5992</Words>
  <Application>Microsoft Office PowerPoint</Application>
  <PresentationFormat>Letter Paper (8.5x11 in)</PresentationFormat>
  <Paragraphs>1170</Paragraphs>
  <Slides>115</Slides>
  <Notes>40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6" baseType="lpstr">
      <vt:lpstr>Arial</vt:lpstr>
      <vt:lpstr>Arial Unicode MS</vt:lpstr>
      <vt:lpstr>Calibri</vt:lpstr>
      <vt:lpstr>Cambria Math</vt:lpstr>
      <vt:lpstr>Comic Sans MS</vt:lpstr>
      <vt:lpstr>Consolas</vt:lpstr>
      <vt:lpstr>Courier New</vt:lpstr>
      <vt:lpstr>Tahoma</vt:lpstr>
      <vt:lpstr>Times</vt:lpstr>
      <vt:lpstr>Wingdings</vt:lpstr>
      <vt:lpstr>2_Blends</vt:lpstr>
      <vt:lpstr>Functions Review</vt:lpstr>
      <vt:lpstr>Functions as a black box</vt:lpstr>
      <vt:lpstr>PowerPoint Presentation</vt:lpstr>
      <vt:lpstr>Example: Add sales tax to bulk order</vt:lpstr>
      <vt:lpstr>PowerPoint Presentation</vt:lpstr>
      <vt:lpstr>Programmer-Defined Functions</vt:lpstr>
      <vt:lpstr>Function Call</vt:lpstr>
      <vt:lpstr>Function Call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Declare before you Use</vt:lpstr>
      <vt:lpstr>Placing Prototypes &amp; Definitions</vt:lpstr>
      <vt:lpstr>Function Declarations</vt:lpstr>
      <vt:lpstr>Automatic Type Conversion</vt:lpstr>
      <vt:lpstr>About Sales Tax</vt:lpstr>
      <vt:lpstr>Function Definition Syntax</vt:lpstr>
      <vt:lpstr>Formal Parameter Names</vt:lpstr>
      <vt:lpstr>Program in memory</vt:lpstr>
      <vt:lpstr>PowerPoint Presentation</vt:lpstr>
      <vt:lpstr>When a Function is called</vt:lpstr>
      <vt:lpstr>Function Stack</vt:lpstr>
      <vt:lpstr>PowerPoint Presentation</vt:lpstr>
      <vt:lpstr>Reality: One Big Stack</vt:lpstr>
      <vt:lpstr>Quick review questions</vt:lpstr>
      <vt:lpstr>Up Next:</vt:lpstr>
      <vt:lpstr>Outline</vt:lpstr>
      <vt:lpstr>Variable scope</vt:lpstr>
      <vt:lpstr>What does  this code do?</vt:lpstr>
      <vt:lpstr>Formal parameter names</vt:lpstr>
      <vt:lpstr>Formal parameters</vt:lpstr>
      <vt:lpstr>Formal parameters - reminders</vt:lpstr>
      <vt:lpstr>Storage of Variables</vt:lpstr>
      <vt:lpstr>Binary representation</vt:lpstr>
      <vt:lpstr>Variable types, revisited</vt:lpstr>
      <vt:lpstr>Quick Code – sizeof.cpp</vt:lpstr>
      <vt:lpstr>How many bit are each of these?</vt:lpstr>
      <vt:lpstr>Simple Code</vt:lpstr>
      <vt:lpstr>Variables – stored at addresses (locations) in memory</vt:lpstr>
      <vt:lpstr>Memory usage by functions</vt:lpstr>
      <vt:lpstr>Let's Order Pizza</vt:lpstr>
      <vt:lpstr>1 Input Parameter, 1 return value</vt:lpstr>
      <vt:lpstr>Memory usage by functions</vt:lpstr>
      <vt:lpstr>“Call-by-value”: </vt:lpstr>
      <vt:lpstr>“Call-by-value” </vt:lpstr>
      <vt:lpstr>“Call-by-reference” </vt:lpstr>
      <vt:lpstr>Address Of</vt:lpstr>
      <vt:lpstr>Call-by-Reference Syntax</vt:lpstr>
      <vt:lpstr>Call-by-Reference Example</vt:lpstr>
      <vt:lpstr>Call-by-reference vs. Call-by-value</vt:lpstr>
      <vt:lpstr>What does this do?</vt:lpstr>
      <vt:lpstr>What does this do?</vt:lpstr>
      <vt:lpstr>Call-by-reference: Input arguments</vt:lpstr>
      <vt:lpstr>Build it live: write 3 functions that</vt:lpstr>
      <vt:lpstr>Swap Part 1: Input</vt:lpstr>
      <vt:lpstr>Swap Part 2. Print</vt:lpstr>
      <vt:lpstr>Swap Part 3. Swap </vt:lpstr>
      <vt:lpstr>How to Swap? A Printout</vt:lpstr>
      <vt:lpstr>Swap Lab Part 3</vt:lpstr>
      <vt:lpstr>How To Swap</vt:lpstr>
      <vt:lpstr>How To Swap</vt:lpstr>
      <vt:lpstr>How To Swap</vt:lpstr>
      <vt:lpstr>Swap</vt:lpstr>
      <vt:lpstr>Swap Lab. Design</vt:lpstr>
      <vt:lpstr>Addresses: More usage of &amp;</vt:lpstr>
      <vt:lpstr>Choosing Parameter Types</vt:lpstr>
      <vt:lpstr>Mixed Parameter Lists</vt:lpstr>
      <vt:lpstr>PowerPoint Presentation</vt:lpstr>
      <vt:lpstr>Local variables in a function</vt:lpstr>
      <vt:lpstr>Block Scope</vt:lpstr>
      <vt:lpstr>PowerPoint Presentation</vt:lpstr>
      <vt:lpstr>Code design</vt:lpstr>
      <vt:lpstr>Example:</vt:lpstr>
      <vt:lpstr>Now that we have the logic</vt:lpstr>
      <vt:lpstr>Functions – what’s needed?</vt:lpstr>
      <vt:lpstr>PowerPoint Presentation</vt:lpstr>
      <vt:lpstr>PowerPoint Presentation</vt:lpstr>
      <vt:lpstr>PowerPoint Presentation</vt:lpstr>
      <vt:lpstr>Default Arguments</vt:lpstr>
      <vt:lpstr>Default Arguments in Program</vt:lpstr>
      <vt:lpstr>Default Arguments in Program</vt:lpstr>
      <vt:lpstr>Default Arguments</vt:lpstr>
      <vt:lpstr>PowerPoint Presentation</vt:lpstr>
      <vt:lpstr>Overloading Function Names</vt:lpstr>
      <vt:lpstr>PowerPoint Presentation</vt:lpstr>
      <vt:lpstr>Overloading Examples</vt:lpstr>
      <vt:lpstr>Overloading Key points</vt:lpstr>
      <vt:lpstr>Program Tracing</vt:lpstr>
      <vt:lpstr>Program Tracing functions</vt:lpstr>
      <vt:lpstr>Program Tracing functions</vt:lpstr>
      <vt:lpstr>Code Design</vt:lpstr>
      <vt:lpstr>Use Pseudocode</vt:lpstr>
      <vt:lpstr>Program Testing</vt:lpstr>
      <vt:lpstr>Stubs and Drivers</vt:lpstr>
      <vt:lpstr>Recursion</vt:lpstr>
      <vt:lpstr>Recursion</vt:lpstr>
      <vt:lpstr>Matroshka dolls</vt:lpstr>
      <vt:lpstr>Original Power function 〖      base〗^exp</vt:lpstr>
      <vt:lpstr>Recursive function design</vt:lpstr>
      <vt:lpstr>Power calculation, another way to look at it</vt:lpstr>
      <vt:lpstr>Alternate power (pow) function  〖base〗^exp</vt:lpstr>
      <vt:lpstr>Factorial (N!)</vt:lpstr>
      <vt:lpstr>Basic Factorial Code</vt:lpstr>
      <vt:lpstr>Factorial (N!) – Recursive style</vt:lpstr>
      <vt:lpstr>Put them together to get:</vt:lpstr>
      <vt:lpstr>2) What does  this code produce if the user enters 4?</vt:lpstr>
      <vt:lpstr>Recursion efficiency</vt:lpstr>
      <vt:lpstr>When is Recursion really 'worth it' ?</vt:lpstr>
      <vt:lpstr>When is Recursion 'worth it' ?</vt:lpstr>
      <vt:lpstr>Fractals</vt:lpstr>
      <vt:lpstr>Fractals occur in Nature</vt:lpstr>
      <vt:lpstr>Fractals  - Geometry.    Sierpinski Triangle </vt:lpstr>
      <vt:lpstr>Fractals  - Geometry.    Sierpinski Triangle </vt:lpstr>
    </vt:vector>
  </TitlesOfParts>
  <Company>Addison Wesley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Honggang Zhang</dc:creator>
  <cp:lastModifiedBy>Karen Trovato</cp:lastModifiedBy>
  <cp:revision>634</cp:revision>
  <cp:lastPrinted>2001-11-04T00:51:13Z</cp:lastPrinted>
  <dcterms:created xsi:type="dcterms:W3CDTF">2005-02-25T19:46:41Z</dcterms:created>
  <dcterms:modified xsi:type="dcterms:W3CDTF">2022-09-12T22:15:33Z</dcterms:modified>
</cp:coreProperties>
</file>